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notesMasterIdLst>
    <p:notesMasterId r:id="rId42"/>
  </p:notesMasterIdLst>
  <p:sldIdLst>
    <p:sldId id="258" r:id="rId3"/>
    <p:sldId id="261" r:id="rId4"/>
    <p:sldId id="281" r:id="rId5"/>
    <p:sldId id="280" r:id="rId6"/>
    <p:sldId id="265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303" r:id="rId15"/>
    <p:sldId id="304" r:id="rId16"/>
    <p:sldId id="277" r:id="rId17"/>
    <p:sldId id="278" r:id="rId18"/>
    <p:sldId id="270" r:id="rId19"/>
    <p:sldId id="271" r:id="rId20"/>
    <p:sldId id="272" r:id="rId21"/>
    <p:sldId id="273" r:id="rId22"/>
    <p:sldId id="279" r:id="rId23"/>
    <p:sldId id="274" r:id="rId24"/>
    <p:sldId id="275" r:id="rId25"/>
    <p:sldId id="291" r:id="rId26"/>
    <p:sldId id="276" r:id="rId27"/>
    <p:sldId id="283" r:id="rId28"/>
    <p:sldId id="284" r:id="rId29"/>
    <p:sldId id="285" r:id="rId30"/>
    <p:sldId id="286" r:id="rId31"/>
    <p:sldId id="295" r:id="rId32"/>
    <p:sldId id="298" r:id="rId33"/>
    <p:sldId id="299" r:id="rId34"/>
    <p:sldId id="301" r:id="rId35"/>
    <p:sldId id="293" r:id="rId36"/>
    <p:sldId id="302" r:id="rId37"/>
    <p:sldId id="287" r:id="rId38"/>
    <p:sldId id="288" r:id="rId39"/>
    <p:sldId id="289" r:id="rId40"/>
    <p:sldId id="290" r:id="rId41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660066"/>
    <a:srgbClr val="860000"/>
    <a:srgbClr val="4C0019"/>
    <a:srgbClr val="004800"/>
    <a:srgbClr val="001122"/>
    <a:srgbClr val="000066"/>
    <a:srgbClr val="FF0066"/>
    <a:srgbClr val="50001B"/>
    <a:srgbClr val="000A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00F3B82-C346-4CA6-B9D1-D3450CB58530}" type="datetimeFigureOut">
              <a:rPr lang="fa-IR" smtClean="0"/>
              <a:pPr/>
              <a:t>05/02/1439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E984865-C74E-4DED-AAE0-16B9E78ED312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56807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84865-C74E-4DED-AAE0-16B9E78ED312}" type="slidenum">
              <a:rPr lang="fa-IR" smtClean="0"/>
              <a:pPr/>
              <a:t>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96163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84865-C74E-4DED-AAE0-16B9E78ED312}" type="slidenum">
              <a:rPr lang="fa-IR" smtClean="0"/>
              <a:pPr/>
              <a:t>11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35164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84865-C74E-4DED-AAE0-16B9E78ED312}" type="slidenum">
              <a:rPr lang="fa-IR" smtClean="0"/>
              <a:pPr/>
              <a:t>12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57977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84865-C74E-4DED-AAE0-16B9E78ED312}" type="slidenum">
              <a:rPr lang="fa-IR" smtClean="0"/>
              <a:pPr/>
              <a:t>15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28186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84865-C74E-4DED-AAE0-16B9E78ED312}" type="slidenum">
              <a:rPr lang="fa-IR" smtClean="0"/>
              <a:pPr/>
              <a:t>16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63549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84865-C74E-4DED-AAE0-16B9E78ED312}" type="slidenum">
              <a:rPr lang="fa-IR" smtClean="0"/>
              <a:pPr/>
              <a:t>17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46159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84865-C74E-4DED-AAE0-16B9E78ED312}" type="slidenum">
              <a:rPr lang="fa-IR" smtClean="0"/>
              <a:pPr/>
              <a:t>18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07010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84865-C74E-4DED-AAE0-16B9E78ED312}" type="slidenum">
              <a:rPr lang="fa-IR" smtClean="0"/>
              <a:pPr/>
              <a:t>19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005379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84865-C74E-4DED-AAE0-16B9E78ED312}" type="slidenum">
              <a:rPr lang="fa-IR" smtClean="0"/>
              <a:pPr/>
              <a:t>20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314246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84865-C74E-4DED-AAE0-16B9E78ED312}" type="slidenum">
              <a:rPr lang="fa-IR" smtClean="0"/>
              <a:pPr/>
              <a:t>21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820233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84865-C74E-4DED-AAE0-16B9E78ED312}" type="slidenum">
              <a:rPr lang="fa-IR" smtClean="0"/>
              <a:pPr/>
              <a:t>22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0904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84865-C74E-4DED-AAE0-16B9E78ED312}" type="slidenum">
              <a:rPr lang="fa-IR" smtClean="0"/>
              <a:pPr/>
              <a:t>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955437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84865-C74E-4DED-AAE0-16B9E78ED312}" type="slidenum">
              <a:rPr lang="fa-IR" smtClean="0"/>
              <a:pPr/>
              <a:t>23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501858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84865-C74E-4DED-AAE0-16B9E78ED312}" type="slidenum">
              <a:rPr lang="fa-IR" smtClean="0"/>
              <a:pPr/>
              <a:t>24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540612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84865-C74E-4DED-AAE0-16B9E78ED312}" type="slidenum">
              <a:rPr lang="fa-IR" smtClean="0"/>
              <a:pPr/>
              <a:t>25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400243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84865-C74E-4DED-AAE0-16B9E78ED312}" type="slidenum">
              <a:rPr lang="fa-IR" smtClean="0"/>
              <a:pPr/>
              <a:t>26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91937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84865-C74E-4DED-AAE0-16B9E78ED312}" type="slidenum">
              <a:rPr lang="fa-IR" smtClean="0"/>
              <a:pPr/>
              <a:t>27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406775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84865-C74E-4DED-AAE0-16B9E78ED312}" type="slidenum">
              <a:rPr lang="fa-IR" smtClean="0"/>
              <a:pPr/>
              <a:t>28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174321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84865-C74E-4DED-AAE0-16B9E78ED312}" type="slidenum">
              <a:rPr lang="fa-IR" smtClean="0"/>
              <a:pPr/>
              <a:t>29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098730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84865-C74E-4DED-AAE0-16B9E78ED312}" type="slidenum">
              <a:rPr lang="fa-IR" smtClean="0"/>
              <a:pPr/>
              <a:t>30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111883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84865-C74E-4DED-AAE0-16B9E78ED312}" type="slidenum">
              <a:rPr lang="fa-IR" smtClean="0"/>
              <a:pPr/>
              <a:t>36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367930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84865-C74E-4DED-AAE0-16B9E78ED312}" type="slidenum">
              <a:rPr lang="fa-IR" smtClean="0"/>
              <a:pPr/>
              <a:t>37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87096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84865-C74E-4DED-AAE0-16B9E78ED312}" type="slidenum">
              <a:rPr lang="fa-IR" smtClean="0"/>
              <a:pPr/>
              <a:t>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290482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84865-C74E-4DED-AAE0-16B9E78ED312}" type="slidenum">
              <a:rPr lang="fa-IR" smtClean="0"/>
              <a:pPr/>
              <a:t>38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318775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84865-C74E-4DED-AAE0-16B9E78ED312}" type="slidenum">
              <a:rPr lang="fa-IR" smtClean="0"/>
              <a:pPr/>
              <a:t>39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35824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84865-C74E-4DED-AAE0-16B9E78ED312}" type="slidenum">
              <a:rPr lang="fa-IR" smtClean="0"/>
              <a:pPr/>
              <a:t>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0296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84865-C74E-4DED-AAE0-16B9E78ED312}" type="slidenum">
              <a:rPr lang="fa-IR" smtClean="0"/>
              <a:pPr/>
              <a:t>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19663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84865-C74E-4DED-AAE0-16B9E78ED312}" type="slidenum">
              <a:rPr lang="fa-IR" smtClean="0"/>
              <a:pPr/>
              <a:t>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62204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84865-C74E-4DED-AAE0-16B9E78ED312}" type="slidenum">
              <a:rPr lang="fa-IR" smtClean="0"/>
              <a:pPr/>
              <a:t>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5689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84865-C74E-4DED-AAE0-16B9E78ED312}" type="slidenum">
              <a:rPr lang="fa-IR" smtClean="0"/>
              <a:pPr/>
              <a:t>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54218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84865-C74E-4DED-AAE0-16B9E78ED312}" type="slidenum">
              <a:rPr lang="fa-IR" smtClean="0"/>
              <a:pPr/>
              <a:t>10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13216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6251-DE8B-457F-BCEA-87E5F9CE06E6}" type="datetime8">
              <a:rPr lang="fa-IR" smtClean="0"/>
              <a:pPr/>
              <a:t>25 اُكتبر 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91EA9-9D18-49B6-93C1-F7E2C53B114E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76719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6A981-804D-4086-8F24-49302CF0CF5E}" type="datetime8">
              <a:rPr lang="fa-IR" smtClean="0"/>
              <a:pPr/>
              <a:t>25 اُكتبر 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91EA9-9D18-49B6-93C1-F7E2C53B114E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7962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7922E-503F-46A2-B8F3-6F431616E9F4}" type="datetime8">
              <a:rPr lang="fa-IR" smtClean="0"/>
              <a:pPr/>
              <a:t>25 اُكتبر 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91EA9-9D18-49B6-93C1-F7E2C53B114E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72142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85E24-6FD7-4646-AC3B-DCF75E13A4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73-0EFD-4AA1-BF40-691CD98D4C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788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93" y="32067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CFA55-C6FB-40B2-8B1C-927F22FD4CA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73-0EFD-4AA1-BF40-691CD98D4C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248508"/>
          </a:xfrm>
          <a:prstGeom prst="rect">
            <a:avLst/>
          </a:prstGeom>
          <a:solidFill>
            <a:srgbClr val="003399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424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392FD-EEEC-43B2-9986-B7A62827A3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73-0EFD-4AA1-BF40-691CD98D4C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811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BC14-B97D-484F-8BBB-DDAE8888E3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73-0EFD-4AA1-BF40-691CD98D4C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148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0CAA4-EA9D-4911-B4D5-EF017109D8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73-0EFD-4AA1-BF40-691CD98D4C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121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A7479-FD96-4636-913F-E45D6A221AA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73-0EFD-4AA1-BF40-691CD98D4C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749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A73D-D4A7-4429-8E55-46CC96746EA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73-0EFD-4AA1-BF40-691CD98D4C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962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CC866-6709-4441-A8DA-3AAF1F8FB32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73-0EFD-4AA1-BF40-691CD98D4C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71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34FB9-3D8F-4224-B8E3-85CC9559A450}" type="datetime8">
              <a:rPr lang="fa-IR" smtClean="0"/>
              <a:pPr/>
              <a:t>25 اُكتبر 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91EA9-9D18-49B6-93C1-F7E2C53B114E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92491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55769-E05E-49AE-9D2D-E2F0BEEB6A8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73-0EFD-4AA1-BF40-691CD98D4C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0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716D1-A074-4231-AA32-69410DE1F9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73-0EFD-4AA1-BF40-691CD98D4C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267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BD8A1-29BA-482F-B639-29B6A3B686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73-0EFD-4AA1-BF40-691CD98D4C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26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8C9BF-59F8-4651-9015-381EDC7D413F}" type="datetime8">
              <a:rPr lang="fa-IR" smtClean="0"/>
              <a:pPr/>
              <a:t>25 اُكتبر 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91EA9-9D18-49B6-93C1-F7E2C53B114E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6961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9910-80C3-48A8-B68B-E34631D55F79}" type="datetime8">
              <a:rPr lang="fa-IR" smtClean="0"/>
              <a:pPr/>
              <a:t>25 اُكتبر 17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91EA9-9D18-49B6-93C1-F7E2C53B114E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89765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84818-7980-4446-BA52-C84F5F443659}" type="datetime8">
              <a:rPr lang="fa-IR" smtClean="0"/>
              <a:pPr/>
              <a:t>25 اُكتبر 17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91EA9-9D18-49B6-93C1-F7E2C53B114E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08084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89241-4618-41C0-AE5A-3647F8E6229B}" type="datetime8">
              <a:rPr lang="fa-IR" smtClean="0"/>
              <a:pPr/>
              <a:t>25 اُكتبر 17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91EA9-9D18-49B6-93C1-F7E2C53B114E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8437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5206-FEF1-40B6-8985-512667EC3B36}" type="datetime8">
              <a:rPr lang="fa-IR" smtClean="0"/>
              <a:pPr/>
              <a:t>25 اُكتبر 17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91EA9-9D18-49B6-93C1-F7E2C53B114E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71481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7215-F56F-4F17-870D-7F473094D5C2}" type="datetime8">
              <a:rPr lang="fa-IR" smtClean="0"/>
              <a:pPr/>
              <a:t>25 اُكتبر 17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91EA9-9D18-49B6-93C1-F7E2C53B114E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82020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3779-3EDB-4072-BDB7-EE8F307391D5}" type="datetime8">
              <a:rPr lang="fa-IR" smtClean="0"/>
              <a:pPr/>
              <a:t>25 اُكتبر 17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91EA9-9D18-49B6-93C1-F7E2C53B114E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74991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02067-2A06-4432-9ABA-3C436CFEFDB6}" type="datetime8">
              <a:rPr lang="fa-IR" smtClean="0"/>
              <a:pPr/>
              <a:t>25 اُكتبر 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91EA9-9D18-49B6-93C1-F7E2C53B114E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2655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43FBAAC-6919-495B-BE36-9DAE3247E4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04C873-0EFD-4AA1-BF40-691CD98D4C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60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12" Type="http://schemas.openxmlformats.org/officeDocument/2006/relationships/image" Target="../media/image1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jpeg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5" Type="http://schemas.openxmlformats.org/officeDocument/2006/relationships/image" Target="../media/image20.jpeg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5.wdp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6.wdp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7.wdp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3.png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microsoft.com/office/2007/relationships/hdphoto" Target="../media/hdphoto9.wdp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3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7.png"/><Relationship Id="rId7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1.jpeg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5" Type="http://schemas.openxmlformats.org/officeDocument/2006/relationships/image" Target="../media/image53.jpeg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2" name="Picture 24" descr="gdf ,  bnmklm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9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0222" y="600900"/>
            <a:ext cx="85835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fa-IR" sz="3300" b="1" dirty="0">
                <a:solidFill>
                  <a:srgbClr val="FFFF00"/>
                </a:solidFill>
              </a:rPr>
              <a:t>Recent seismological and strong-motion studies in </a:t>
            </a:r>
            <a:r>
              <a:rPr lang="fa-IR" sz="3300" b="1" dirty="0" smtClean="0">
                <a:solidFill>
                  <a:srgbClr val="FFFF00"/>
                </a:solidFill>
              </a:rPr>
              <a:t>Iran and </a:t>
            </a:r>
            <a:r>
              <a:rPr lang="fa-IR" sz="3300" b="1" dirty="0">
                <a:solidFill>
                  <a:srgbClr val="FFFF00"/>
                </a:solidFill>
              </a:rPr>
              <a:t>selection of Tehran as a </a:t>
            </a:r>
            <a:r>
              <a:rPr lang="fa-IR" sz="3300" b="1" dirty="0" smtClean="0">
                <a:solidFill>
                  <a:srgbClr val="FFFF00"/>
                </a:solidFill>
              </a:rPr>
              <a:t>supersite</a:t>
            </a:r>
            <a:endParaRPr lang="en-US" sz="3300" b="1" dirty="0" smtClean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43211" y="2718434"/>
            <a:ext cx="442056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200" b="1" dirty="0" smtClean="0">
                <a:solidFill>
                  <a:schemeClr val="bg1"/>
                </a:solidFill>
              </a:rPr>
              <a:t>Mehdi ZARE</a:t>
            </a:r>
          </a:p>
          <a:p>
            <a:pPr algn="l" rtl="0"/>
            <a:endParaRPr lang="en-US" sz="800" b="1" dirty="0" smtClean="0">
              <a:solidFill>
                <a:srgbClr val="FFC000"/>
              </a:solidFill>
            </a:endParaRPr>
          </a:p>
          <a:p>
            <a:pPr marL="180000" indent="-180000" algn="l" rtl="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D961"/>
                </a:solidFill>
              </a:rPr>
              <a:t>Professor </a:t>
            </a:r>
            <a:r>
              <a:rPr lang="en-US" b="1" dirty="0">
                <a:solidFill>
                  <a:srgbClr val="FFD961"/>
                </a:solidFill>
              </a:rPr>
              <a:t>of </a:t>
            </a:r>
            <a:r>
              <a:rPr lang="en-US" b="1" dirty="0" smtClean="0">
                <a:solidFill>
                  <a:srgbClr val="FFD961"/>
                </a:solidFill>
              </a:rPr>
              <a:t>IIEES;</a:t>
            </a:r>
          </a:p>
          <a:p>
            <a:pPr marL="180000" indent="-180000" algn="l" rtl="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D961"/>
                </a:solidFill>
              </a:rPr>
              <a:t>Advisor to BHRC;</a:t>
            </a:r>
          </a:p>
          <a:p>
            <a:pPr marL="180000" indent="-180000" algn="l" rtl="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D961"/>
                </a:solidFill>
              </a:rPr>
              <a:t>Associate Member of </a:t>
            </a:r>
            <a:r>
              <a:rPr lang="en-US" b="1" dirty="0" smtClean="0">
                <a:solidFill>
                  <a:srgbClr val="FFD961"/>
                </a:solidFill>
              </a:rPr>
              <a:t>the Academy </a:t>
            </a:r>
            <a:r>
              <a:rPr lang="en-US" b="1" dirty="0" smtClean="0">
                <a:solidFill>
                  <a:srgbClr val="FFD961"/>
                </a:solidFill>
              </a:rPr>
              <a:t>of Sciences of Iran;</a:t>
            </a:r>
          </a:p>
          <a:p>
            <a:pPr marL="180000" indent="-180000" algn="l" rtl="0">
              <a:buFont typeface="Arial" panose="020B0604020202020204" pitchFamily="34" charset="0"/>
              <a:buChar char="•"/>
            </a:pPr>
            <a:endParaRPr lang="en-US" sz="800" b="1" dirty="0" smtClean="0">
              <a:solidFill>
                <a:srgbClr val="FFC000"/>
              </a:solidFill>
            </a:endParaRPr>
          </a:p>
          <a:p>
            <a:pPr algn="l" rtl="0"/>
            <a:r>
              <a:rPr lang="en-US" sz="1600" b="1" dirty="0" smtClean="0">
                <a:solidFill>
                  <a:srgbClr val="FF97C1"/>
                </a:solidFill>
              </a:rPr>
              <a:t>Email</a:t>
            </a:r>
            <a:r>
              <a:rPr lang="en-US" sz="1600" b="1" dirty="0">
                <a:solidFill>
                  <a:srgbClr val="FF97C1"/>
                </a:solidFill>
              </a:rPr>
              <a:t>: mzare@iiees.ac.ir</a:t>
            </a:r>
            <a:endParaRPr lang="fa-IR" sz="1600" b="1" dirty="0">
              <a:solidFill>
                <a:srgbClr val="FF97C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715524" y="6697531"/>
            <a:ext cx="12540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00" dirty="0" smtClean="0">
                <a:solidFill>
                  <a:srgbClr val="B9F2FF"/>
                </a:solidFill>
              </a:rPr>
              <a:t>Academy of sciences, IR. IRAN</a:t>
            </a:r>
            <a:endParaRPr lang="fa-IR" sz="600" dirty="0">
              <a:solidFill>
                <a:srgbClr val="B9F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2652" y="0"/>
            <a:ext cx="9141348" cy="1173707"/>
          </a:xfrm>
          <a:prstGeom prst="rect">
            <a:avLst/>
          </a:prstGeom>
          <a:solidFill>
            <a:srgbClr val="001122"/>
          </a:solidFill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sp>
        <p:nvSpPr>
          <p:cNvPr id="9" name="Rectangle 8"/>
          <p:cNvSpPr/>
          <p:nvPr/>
        </p:nvSpPr>
        <p:spPr>
          <a:xfrm>
            <a:off x="451262" y="232966"/>
            <a:ext cx="82414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1" dirty="0" smtClean="0">
                <a:solidFill>
                  <a:srgbClr val="FFFF00"/>
                </a:solidFill>
              </a:rPr>
              <a:t>Current Status of IIEES network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6522197"/>
            <a:ext cx="9144000" cy="360000"/>
          </a:xfrm>
          <a:prstGeom prst="rect">
            <a:avLst/>
          </a:prstGeom>
          <a:solidFill>
            <a:srgbClr val="001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15524" y="6697531"/>
            <a:ext cx="12540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00" dirty="0" smtClean="0">
                <a:solidFill>
                  <a:srgbClr val="B9F2FF"/>
                </a:solidFill>
              </a:rPr>
              <a:t>Academy of sciences, IR. IRAN</a:t>
            </a:r>
            <a:endParaRPr lang="fa-IR" sz="600" dirty="0">
              <a:solidFill>
                <a:srgbClr val="B9F2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363" y="1406673"/>
            <a:ext cx="3379460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rtl="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1900" b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No. of </a:t>
            </a:r>
            <a:r>
              <a:rPr lang="en-US" sz="19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seismic stations </a:t>
            </a:r>
            <a:r>
              <a:rPr lang="en-US" sz="1900" b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=25</a:t>
            </a:r>
          </a:p>
          <a:p>
            <a:pPr marL="457200" indent="-457200" algn="just" rtl="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1900" b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available records (1900 to Oct 2017)= </a:t>
            </a:r>
            <a:r>
              <a:rPr lang="en-US" sz="19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26,260</a:t>
            </a:r>
          </a:p>
          <a:p>
            <a:pPr marL="457200" indent="-457200" algn="just" rtl="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1900" b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No. of records in 2017 (Jan to Oct 23)= </a:t>
            </a:r>
            <a:r>
              <a:rPr lang="en-US" sz="19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1,265 </a:t>
            </a:r>
          </a:p>
          <a:p>
            <a:pPr marL="457200" indent="-457200" algn="just" rtl="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1900" b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Seismic </a:t>
            </a:r>
            <a:r>
              <a:rPr lang="en-US" sz="19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from stations has been collected in the network center in Tehran by satellite communication system.</a:t>
            </a:r>
            <a:endParaRPr lang="fa-IR" sz="1900" b="1" dirty="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186" y="1217841"/>
            <a:ext cx="5445743" cy="5256000"/>
          </a:xfrm>
          <a:prstGeom prst="rect">
            <a:avLst/>
          </a:prstGeom>
        </p:spPr>
      </p:pic>
      <p:sp>
        <p:nvSpPr>
          <p:cNvPr id="14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434314" y="6506479"/>
            <a:ext cx="655093" cy="365125"/>
          </a:xfrm>
        </p:spPr>
        <p:txBody>
          <a:bodyPr/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</a:rPr>
              <a:t>/30</a:t>
            </a:r>
            <a:fld id="{36491EA9-9D18-49B6-93C1-F7E2C53B114E}" type="slidenum">
              <a:rPr lang="fa-IR" sz="1300" b="1" smtClean="0">
                <a:solidFill>
                  <a:schemeClr val="bg1"/>
                </a:solidFill>
              </a:rPr>
              <a:pPr algn="ctr"/>
              <a:t>10</a:t>
            </a:fld>
            <a:endParaRPr lang="fa-IR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74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2652" y="0"/>
            <a:ext cx="9141348" cy="1173707"/>
          </a:xfrm>
          <a:prstGeom prst="rect">
            <a:avLst/>
          </a:prstGeom>
          <a:solidFill>
            <a:srgbClr val="001122"/>
          </a:solidFill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sp>
        <p:nvSpPr>
          <p:cNvPr id="9" name="Rectangle 8"/>
          <p:cNvSpPr/>
          <p:nvPr/>
        </p:nvSpPr>
        <p:spPr>
          <a:xfrm>
            <a:off x="451262" y="232966"/>
            <a:ext cx="82414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1" dirty="0" smtClean="0">
                <a:solidFill>
                  <a:srgbClr val="FFFF00"/>
                </a:solidFill>
              </a:rPr>
              <a:t>IIEES Bulletin Search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6522197"/>
            <a:ext cx="9144000" cy="360000"/>
          </a:xfrm>
          <a:prstGeom prst="rect">
            <a:avLst/>
          </a:prstGeom>
          <a:solidFill>
            <a:srgbClr val="001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15524" y="6697531"/>
            <a:ext cx="12540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00" dirty="0" smtClean="0">
                <a:solidFill>
                  <a:srgbClr val="B9F2FF"/>
                </a:solidFill>
              </a:rPr>
              <a:t>Academy of sciences, IR. IRAN</a:t>
            </a:r>
            <a:endParaRPr lang="fa-IR" sz="600" dirty="0">
              <a:solidFill>
                <a:srgbClr val="B9F2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60199" y="6112535"/>
            <a:ext cx="41923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http://www.iiees.ac.ir/en/eqcatalog/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lum bright="-10000" contrast="2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1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8" y="1221835"/>
            <a:ext cx="8956334" cy="4890700"/>
          </a:xfrm>
          <a:prstGeom prst="rect">
            <a:avLst/>
          </a:prstGeom>
        </p:spPr>
      </p:pic>
      <p:sp>
        <p:nvSpPr>
          <p:cNvPr id="14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434314" y="6506479"/>
            <a:ext cx="655093" cy="365125"/>
          </a:xfrm>
        </p:spPr>
        <p:txBody>
          <a:bodyPr/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</a:rPr>
              <a:t>/30</a:t>
            </a:r>
            <a:fld id="{36491EA9-9D18-49B6-93C1-F7E2C53B114E}" type="slidenum">
              <a:rPr lang="fa-IR" sz="1300" b="1" smtClean="0">
                <a:solidFill>
                  <a:schemeClr val="bg1"/>
                </a:solidFill>
              </a:rPr>
              <a:pPr algn="ctr"/>
              <a:t>11</a:t>
            </a:fld>
            <a:endParaRPr lang="fa-IR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74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2652" y="0"/>
            <a:ext cx="9141348" cy="1173707"/>
          </a:xfrm>
          <a:prstGeom prst="rect">
            <a:avLst/>
          </a:prstGeom>
          <a:solidFill>
            <a:srgbClr val="001122"/>
          </a:solidFill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sp>
        <p:nvSpPr>
          <p:cNvPr id="9" name="Rectangle 8"/>
          <p:cNvSpPr/>
          <p:nvPr/>
        </p:nvSpPr>
        <p:spPr>
          <a:xfrm>
            <a:off x="451262" y="232966"/>
            <a:ext cx="82414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1" dirty="0" smtClean="0">
                <a:solidFill>
                  <a:srgbClr val="FFFF00"/>
                </a:solidFill>
              </a:rPr>
              <a:t>Highlights about IIEES in 2017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6522197"/>
            <a:ext cx="9144000" cy="360000"/>
          </a:xfrm>
          <a:prstGeom prst="rect">
            <a:avLst/>
          </a:prstGeom>
          <a:solidFill>
            <a:srgbClr val="001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15524" y="6697531"/>
            <a:ext cx="12540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00" dirty="0" smtClean="0">
                <a:solidFill>
                  <a:srgbClr val="B9F2FF"/>
                </a:solidFill>
              </a:rPr>
              <a:t>Academy of sciences, IR. IRAN</a:t>
            </a:r>
            <a:endParaRPr lang="fa-IR" sz="600" dirty="0">
              <a:solidFill>
                <a:srgbClr val="B9F2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7214" y="1548723"/>
            <a:ext cx="848957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60000" algn="l" rtl="0">
              <a:lnSpc>
                <a:spcPct val="150000"/>
              </a:lnSpc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Setting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up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 new broadband station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Ilam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(since Dec, 2016); </a:t>
            </a:r>
          </a:p>
          <a:p>
            <a:pPr marL="360000" indent="-360000" algn="l" rtl="0">
              <a:lnSpc>
                <a:spcPct val="150000"/>
              </a:lnSpc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access to earthquake waveforms for academic members</a:t>
            </a:r>
          </a:p>
          <a:p>
            <a:pPr marL="360000" indent="-360000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86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Comprehensive </a:t>
            </a:r>
            <a:r>
              <a:rPr lang="en-US" sz="2000" b="1" dirty="0">
                <a:solidFill>
                  <a:srgbClr val="86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 of the earthquake and tsunami </a:t>
            </a:r>
            <a:r>
              <a:rPr lang="en-US" sz="2000" b="1" dirty="0" smtClean="0">
                <a:solidFill>
                  <a:srgbClr val="86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 in </a:t>
            </a:r>
            <a:r>
              <a:rPr lang="en-US" sz="2000" b="1" dirty="0">
                <a:solidFill>
                  <a:srgbClr val="86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b="1" dirty="0" smtClean="0">
                <a:solidFill>
                  <a:srgbClr val="86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Makran subduction zone in Iran (since September 2017)</a:t>
            </a:r>
          </a:p>
          <a:p>
            <a:pPr algn="l" rtl="0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- joint research between IIEES and GFZ;</a:t>
            </a:r>
          </a:p>
          <a:p>
            <a:pPr algn="l" rtl="0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- Installation of 930 seismic geophones;</a:t>
            </a:r>
          </a:p>
          <a:p>
            <a:pPr algn="l" rtl="0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- Three N-S profiles with 250 km length</a:t>
            </a:r>
          </a:p>
          <a:p>
            <a:pPr algn="l" rtl="0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 boreholes</a:t>
            </a:r>
          </a:p>
          <a:p>
            <a:pPr algn="l" rtl="0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- study of depths</a:t>
            </a:r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434314" y="6506479"/>
            <a:ext cx="655093" cy="365125"/>
          </a:xfrm>
        </p:spPr>
        <p:txBody>
          <a:bodyPr/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</a:rPr>
              <a:t>/30</a:t>
            </a:r>
            <a:fld id="{36491EA9-9D18-49B6-93C1-F7E2C53B114E}" type="slidenum">
              <a:rPr lang="fa-IR" sz="1300" b="1" smtClean="0">
                <a:solidFill>
                  <a:schemeClr val="bg1"/>
                </a:solidFill>
              </a:rPr>
              <a:pPr algn="ctr"/>
              <a:t>12</a:t>
            </a:fld>
            <a:endParaRPr lang="fa-IR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7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0" y="6426024"/>
            <a:ext cx="9144000" cy="432000"/>
          </a:xfrm>
          <a:prstGeom prst="rect">
            <a:avLst/>
          </a:prstGeom>
          <a:solidFill>
            <a:srgbClr val="095F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1188000"/>
          </a:xfrm>
          <a:prstGeom prst="rect">
            <a:avLst/>
          </a:prstGeom>
          <a:solidFill>
            <a:srgbClr val="095F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3505200" y="6429396"/>
            <a:ext cx="2133600" cy="365125"/>
          </a:xfrm>
        </p:spPr>
        <p:txBody>
          <a:bodyPr/>
          <a:lstStyle/>
          <a:p>
            <a:pPr algn="ctr"/>
            <a:endParaRPr lang="en-US" sz="300" b="1" dirty="0" smtClean="0">
              <a:solidFill>
                <a:schemeClr val="bg1"/>
              </a:solidFill>
            </a:endParaRPr>
          </a:p>
          <a:p>
            <a:pPr algn="ctr"/>
            <a:fld id="{40E1CC44-3CFA-4D42-A932-3FA8EFBE66F9}" type="slidenum">
              <a:rPr lang="en-US" sz="1800" b="1" smtClean="0">
                <a:solidFill>
                  <a:schemeClr val="bg1"/>
                </a:solidFill>
              </a:rPr>
              <a:pPr algn="ctr"/>
              <a:t>13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20" name="Picture 2" descr="C:\Users\Behin\Desktop\1280px-University_of_Strasbourg_logo.svg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7000892" y="6498000"/>
            <a:ext cx="781016" cy="360000"/>
          </a:xfrm>
          <a:prstGeom prst="rect">
            <a:avLst/>
          </a:prstGeom>
          <a:noFill/>
        </p:spPr>
      </p:pic>
      <p:grpSp>
        <p:nvGrpSpPr>
          <p:cNvPr id="2" name="Group 19"/>
          <p:cNvGrpSpPr/>
          <p:nvPr/>
        </p:nvGrpSpPr>
        <p:grpSpPr>
          <a:xfrm>
            <a:off x="8001024" y="6500834"/>
            <a:ext cx="1133183" cy="285752"/>
            <a:chOff x="5602863" y="434972"/>
            <a:chExt cx="1478132" cy="735535"/>
          </a:xfrm>
        </p:grpSpPr>
        <p:pic>
          <p:nvPicPr>
            <p:cNvPr id="22" name="Picture 10" descr="C:\Users\Behin\Desktop\arm.gif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5602863" y="521851"/>
              <a:ext cx="1314842" cy="648656"/>
            </a:xfrm>
            <a:prstGeom prst="rect">
              <a:avLst/>
            </a:prstGeom>
            <a:noFill/>
          </p:spPr>
        </p:pic>
        <p:sp>
          <p:nvSpPr>
            <p:cNvPr id="23" name="TextBox 22"/>
            <p:cNvSpPr txBox="1"/>
            <p:nvPr/>
          </p:nvSpPr>
          <p:spPr>
            <a:xfrm>
              <a:off x="6265416" y="434972"/>
              <a:ext cx="815579" cy="633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000" b="1" dirty="0" smtClean="0">
                  <a:solidFill>
                    <a:schemeClr val="bg1"/>
                  </a:solidFill>
                  <a:cs typeface="Arial" pitchFamily="34" charset="0"/>
                </a:rPr>
                <a:t> IIEES</a:t>
              </a:r>
              <a:endParaRPr 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85720" y="357166"/>
            <a:ext cx="850112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i="1" dirty="0" smtClean="0">
                <a:solidFill>
                  <a:schemeClr val="bg1"/>
                </a:solidFill>
              </a:rPr>
              <a:t>Uniform Seismic Catalogs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8596" y="1428736"/>
            <a:ext cx="8358246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800"/>
              </a:spcAft>
            </a:pPr>
            <a:r>
              <a:rPr lang="en-US" sz="2600" b="1" i="1" u="sng" dirty="0" smtClean="0"/>
              <a:t>Seismicity Catalogs: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990033"/>
                </a:solidFill>
              </a:rPr>
              <a:t>Middle-East; 1250 B.C.-2006; 4≤M</a:t>
            </a:r>
            <a:r>
              <a:rPr lang="en-US" sz="2200" b="1" baseline="-25000" dirty="0" smtClean="0">
                <a:solidFill>
                  <a:srgbClr val="990033"/>
                </a:solidFill>
              </a:rPr>
              <a:t>w</a:t>
            </a:r>
            <a:r>
              <a:rPr lang="en-US" sz="2200" b="1" dirty="0" smtClean="0">
                <a:solidFill>
                  <a:srgbClr val="990033"/>
                </a:solidFill>
              </a:rPr>
              <a:t> </a:t>
            </a:r>
            <a:r>
              <a:rPr lang="en-US" b="1" dirty="0" smtClean="0">
                <a:solidFill>
                  <a:srgbClr val="000099"/>
                </a:solidFill>
              </a:rPr>
              <a:t>(</a:t>
            </a:r>
            <a:r>
              <a:rPr lang="en-US" b="1" dirty="0" err="1" smtClean="0">
                <a:solidFill>
                  <a:srgbClr val="000099"/>
                </a:solidFill>
              </a:rPr>
              <a:t>Zare</a:t>
            </a:r>
            <a:r>
              <a:rPr lang="en-US" b="1" dirty="0" smtClean="0">
                <a:solidFill>
                  <a:srgbClr val="000099"/>
                </a:solidFill>
              </a:rPr>
              <a:t> et al., 2014)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990033"/>
                </a:solidFill>
              </a:rPr>
              <a:t>Iran; 3rd millennium BC-2010; 3.5≤M</a:t>
            </a:r>
            <a:r>
              <a:rPr lang="en-US" sz="2200" b="1" baseline="-25000" dirty="0" smtClean="0">
                <a:solidFill>
                  <a:srgbClr val="990033"/>
                </a:solidFill>
              </a:rPr>
              <a:t>w</a:t>
            </a:r>
            <a:r>
              <a:rPr lang="en-US" sz="2200" b="1" dirty="0" smtClean="0">
                <a:solidFill>
                  <a:srgbClr val="990033"/>
                </a:solidFill>
              </a:rPr>
              <a:t> </a:t>
            </a:r>
            <a:r>
              <a:rPr lang="en-US" b="1" dirty="0" smtClean="0">
                <a:solidFill>
                  <a:srgbClr val="000099"/>
                </a:solidFill>
              </a:rPr>
              <a:t>(</a:t>
            </a:r>
            <a:r>
              <a:rPr lang="en-US" b="1" dirty="0" err="1" smtClean="0">
                <a:solidFill>
                  <a:srgbClr val="000099"/>
                </a:solidFill>
              </a:rPr>
              <a:t>Karimiparidari</a:t>
            </a:r>
            <a:r>
              <a:rPr lang="en-US" b="1" dirty="0" smtClean="0">
                <a:solidFill>
                  <a:srgbClr val="000099"/>
                </a:solidFill>
              </a:rPr>
              <a:t> et al., 2013)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990033"/>
                </a:solidFill>
              </a:rPr>
              <a:t>Iran; 1900-2011; 4≤M</a:t>
            </a:r>
            <a:r>
              <a:rPr lang="en-US" sz="2200" b="1" baseline="-25000" dirty="0" smtClean="0">
                <a:solidFill>
                  <a:srgbClr val="990033"/>
                </a:solidFill>
              </a:rPr>
              <a:t>w</a:t>
            </a:r>
            <a:r>
              <a:rPr lang="en-US" sz="2200" b="1" dirty="0" smtClean="0">
                <a:solidFill>
                  <a:srgbClr val="990033"/>
                </a:solidFill>
              </a:rPr>
              <a:t> </a:t>
            </a:r>
            <a:r>
              <a:rPr lang="en-US" b="1" dirty="0" smtClean="0">
                <a:solidFill>
                  <a:srgbClr val="000099"/>
                </a:solidFill>
              </a:rPr>
              <a:t>(</a:t>
            </a:r>
            <a:r>
              <a:rPr lang="en-US" b="1" dirty="0" err="1" smtClean="0">
                <a:solidFill>
                  <a:srgbClr val="000099"/>
                </a:solidFill>
              </a:rPr>
              <a:t>Shahvar</a:t>
            </a:r>
            <a:r>
              <a:rPr lang="en-US" b="1" dirty="0" smtClean="0">
                <a:solidFill>
                  <a:srgbClr val="000099"/>
                </a:solidFill>
              </a:rPr>
              <a:t> et al., 2013)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endParaRPr lang="en-US" sz="2600" b="1" dirty="0" smtClean="0">
              <a:solidFill>
                <a:srgbClr val="660033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600" b="1" i="1" u="sng" dirty="0" smtClean="0"/>
              <a:t>Intensity catalogs: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990033"/>
                </a:solidFill>
              </a:rPr>
              <a:t>Iran; 300 B.C.-2015; </a:t>
            </a:r>
            <a:r>
              <a:rPr lang="en-US" sz="2200" b="1" dirty="0" err="1" smtClean="0">
                <a:solidFill>
                  <a:srgbClr val="990033"/>
                </a:solidFill>
              </a:rPr>
              <a:t>IV≤I</a:t>
            </a:r>
            <a:r>
              <a:rPr lang="en-US" sz="2200" b="1" baseline="-25000" dirty="0" err="1" smtClean="0">
                <a:solidFill>
                  <a:srgbClr val="990033"/>
                </a:solidFill>
              </a:rPr>
              <a:t>max</a:t>
            </a:r>
            <a:r>
              <a:rPr lang="en-US" sz="2200" b="1" dirty="0" smtClean="0">
                <a:solidFill>
                  <a:srgbClr val="990033"/>
                </a:solidFill>
              </a:rPr>
              <a:t> </a:t>
            </a:r>
            <a:r>
              <a:rPr lang="en-US" b="1" dirty="0" smtClean="0">
                <a:solidFill>
                  <a:srgbClr val="000099"/>
                </a:solidFill>
              </a:rPr>
              <a:t>(</a:t>
            </a:r>
            <a:r>
              <a:rPr lang="en-US" b="1" dirty="0" err="1" smtClean="0">
                <a:solidFill>
                  <a:srgbClr val="000099"/>
                </a:solidFill>
              </a:rPr>
              <a:t>Amini</a:t>
            </a:r>
            <a:r>
              <a:rPr lang="en-US" b="1" dirty="0" smtClean="0">
                <a:solidFill>
                  <a:srgbClr val="000099"/>
                </a:solidFill>
              </a:rPr>
              <a:t> et al., 2016)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990033"/>
                </a:solidFill>
              </a:rPr>
              <a:t>Iran; 1975-2000; II≤I </a:t>
            </a:r>
            <a:r>
              <a:rPr lang="en-US" b="1" dirty="0" smtClean="0">
                <a:solidFill>
                  <a:srgbClr val="000099"/>
                </a:solidFill>
              </a:rPr>
              <a:t>(</a:t>
            </a:r>
            <a:r>
              <a:rPr lang="en-US" b="1" dirty="0" err="1" smtClean="0">
                <a:solidFill>
                  <a:srgbClr val="000099"/>
                </a:solidFill>
              </a:rPr>
              <a:t>Zare</a:t>
            </a:r>
            <a:r>
              <a:rPr lang="en-US" b="1" dirty="0" smtClean="0">
                <a:solidFill>
                  <a:srgbClr val="000099"/>
                </a:solidFill>
              </a:rPr>
              <a:t> and </a:t>
            </a:r>
            <a:r>
              <a:rPr lang="en-US" b="1" dirty="0" err="1" smtClean="0">
                <a:solidFill>
                  <a:srgbClr val="000099"/>
                </a:solidFill>
              </a:rPr>
              <a:t>Memarian</a:t>
            </a:r>
            <a:r>
              <a:rPr lang="en-US" b="1" dirty="0" smtClean="0">
                <a:solidFill>
                  <a:srgbClr val="000099"/>
                </a:solidFill>
              </a:rPr>
              <a:t>, 2002)</a:t>
            </a:r>
          </a:p>
        </p:txBody>
      </p:sp>
    </p:spTree>
    <p:extLst>
      <p:ext uri="{BB962C8B-B14F-4D97-AF65-F5344CB8AC3E}">
        <p14:creationId xmlns:p14="http://schemas.microsoft.com/office/powerpoint/2010/main" val="276373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0" y="6426024"/>
            <a:ext cx="9144000" cy="432000"/>
          </a:xfrm>
          <a:prstGeom prst="rect">
            <a:avLst/>
          </a:prstGeom>
          <a:solidFill>
            <a:srgbClr val="095F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1188000"/>
          </a:xfrm>
          <a:prstGeom prst="rect">
            <a:avLst/>
          </a:prstGeom>
          <a:solidFill>
            <a:srgbClr val="095F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3505200" y="6429396"/>
            <a:ext cx="2133600" cy="365125"/>
          </a:xfrm>
        </p:spPr>
        <p:txBody>
          <a:bodyPr/>
          <a:lstStyle/>
          <a:p>
            <a:pPr algn="ctr"/>
            <a:endParaRPr lang="en-US" sz="300" b="1" dirty="0" smtClean="0">
              <a:solidFill>
                <a:schemeClr val="bg1"/>
              </a:solidFill>
            </a:endParaRPr>
          </a:p>
          <a:p>
            <a:pPr algn="ctr"/>
            <a:fld id="{40E1CC44-3CFA-4D42-A932-3FA8EFBE66F9}" type="slidenum">
              <a:rPr lang="en-US" sz="1800" b="1" smtClean="0">
                <a:solidFill>
                  <a:schemeClr val="bg1"/>
                </a:solidFill>
              </a:rPr>
              <a:pPr algn="ctr"/>
              <a:t>14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20" name="Picture 2" descr="C:\Users\Behin\Desktop\1280px-University_of_Strasbourg_logo.svg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7000892" y="6498000"/>
            <a:ext cx="781016" cy="360000"/>
          </a:xfrm>
          <a:prstGeom prst="rect">
            <a:avLst/>
          </a:prstGeom>
          <a:noFill/>
        </p:spPr>
      </p:pic>
      <p:grpSp>
        <p:nvGrpSpPr>
          <p:cNvPr id="2" name="Group 19"/>
          <p:cNvGrpSpPr/>
          <p:nvPr/>
        </p:nvGrpSpPr>
        <p:grpSpPr>
          <a:xfrm>
            <a:off x="8001024" y="6500834"/>
            <a:ext cx="1133183" cy="285752"/>
            <a:chOff x="5602863" y="434972"/>
            <a:chExt cx="1478132" cy="735535"/>
          </a:xfrm>
        </p:grpSpPr>
        <p:pic>
          <p:nvPicPr>
            <p:cNvPr id="22" name="Picture 10" descr="C:\Users\Behin\Desktop\arm.gif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5602863" y="521851"/>
              <a:ext cx="1314842" cy="648656"/>
            </a:xfrm>
            <a:prstGeom prst="rect">
              <a:avLst/>
            </a:prstGeom>
            <a:noFill/>
          </p:spPr>
        </p:pic>
        <p:sp>
          <p:nvSpPr>
            <p:cNvPr id="23" name="TextBox 22"/>
            <p:cNvSpPr txBox="1"/>
            <p:nvPr/>
          </p:nvSpPr>
          <p:spPr>
            <a:xfrm>
              <a:off x="6265416" y="434972"/>
              <a:ext cx="815579" cy="633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000" b="1" dirty="0" smtClean="0">
                  <a:solidFill>
                    <a:schemeClr val="bg1"/>
                  </a:solidFill>
                  <a:cs typeface="Arial" pitchFamily="34" charset="0"/>
                </a:rPr>
                <a:t> IIEES</a:t>
              </a:r>
              <a:endParaRPr lang="en-US" sz="1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85720" y="357166"/>
            <a:ext cx="850112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i="1" dirty="0" smtClean="0">
                <a:solidFill>
                  <a:schemeClr val="bg1"/>
                </a:solidFill>
              </a:rPr>
              <a:t>Uniform Seismic Catalogs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5720" y="1357298"/>
            <a:ext cx="8501122" cy="446276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just">
              <a:spcAft>
                <a:spcPts val="2400"/>
              </a:spcAft>
            </a:pPr>
            <a:r>
              <a:rPr lang="en-US" sz="2300" b="1" i="1" dirty="0" smtClean="0"/>
              <a:t>Recent developments of the Middle-East catalog </a:t>
            </a:r>
            <a:r>
              <a:rPr lang="en-US" b="1" i="1" dirty="0" smtClean="0">
                <a:solidFill>
                  <a:srgbClr val="000099"/>
                </a:solidFill>
              </a:rPr>
              <a:t>(</a:t>
            </a:r>
            <a:r>
              <a:rPr lang="en-US" b="1" i="1" dirty="0" err="1" smtClean="0">
                <a:solidFill>
                  <a:srgbClr val="000099"/>
                </a:solidFill>
              </a:rPr>
              <a:t>Zaré</a:t>
            </a:r>
            <a:r>
              <a:rPr lang="en-US" b="1" i="1" dirty="0" smtClean="0">
                <a:solidFill>
                  <a:srgbClr val="000099"/>
                </a:solidFill>
              </a:rPr>
              <a:t> et al., 2014)</a:t>
            </a:r>
            <a:r>
              <a:rPr lang="en-US" sz="2300" b="1" i="1" dirty="0" smtClean="0"/>
              <a:t>:</a:t>
            </a:r>
            <a:endParaRPr lang="en-US" sz="2300" b="1" dirty="0" smtClean="0">
              <a:solidFill>
                <a:srgbClr val="660033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857364"/>
            <a:ext cx="821537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6075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2652" y="0"/>
            <a:ext cx="9141348" cy="1173707"/>
          </a:xfrm>
          <a:prstGeom prst="rect">
            <a:avLst/>
          </a:prstGeom>
          <a:solidFill>
            <a:srgbClr val="001122"/>
          </a:solidFill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sp>
        <p:nvSpPr>
          <p:cNvPr id="9" name="Rectangle 8"/>
          <p:cNvSpPr/>
          <p:nvPr/>
        </p:nvSpPr>
        <p:spPr>
          <a:xfrm>
            <a:off x="451262" y="52660"/>
            <a:ext cx="82414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500" b="1" dirty="0" smtClean="0">
                <a:solidFill>
                  <a:srgbClr val="FFFF00"/>
                </a:solidFill>
              </a:rPr>
              <a:t>Earthquake </a:t>
            </a:r>
            <a:r>
              <a:rPr lang="en-US" sz="3500" b="1" dirty="0">
                <a:solidFill>
                  <a:srgbClr val="FFFF00"/>
                </a:solidFill>
              </a:rPr>
              <a:t>and tsunami hazard in the Makran </a:t>
            </a:r>
            <a:r>
              <a:rPr lang="en-US" sz="3500" b="1" dirty="0" smtClean="0">
                <a:solidFill>
                  <a:srgbClr val="FFFF00"/>
                </a:solidFill>
              </a:rPr>
              <a:t>subduction zone</a:t>
            </a:r>
            <a:endParaRPr lang="en-US" sz="3500" b="1" dirty="0">
              <a:solidFill>
                <a:srgbClr val="FFFF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6522197"/>
            <a:ext cx="9144000" cy="360000"/>
          </a:xfrm>
          <a:prstGeom prst="rect">
            <a:avLst/>
          </a:prstGeom>
          <a:solidFill>
            <a:srgbClr val="001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15524" y="6697531"/>
            <a:ext cx="12540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00" dirty="0" smtClean="0">
                <a:solidFill>
                  <a:srgbClr val="B9F2FF"/>
                </a:solidFill>
              </a:rPr>
              <a:t>Academy of sciences, IR. IRAN</a:t>
            </a:r>
            <a:endParaRPr lang="fa-IR" sz="600" dirty="0">
              <a:solidFill>
                <a:srgbClr val="B9F2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25" y="1283726"/>
            <a:ext cx="7346749" cy="51997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81559" y="5936563"/>
            <a:ext cx="1888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N-S </a:t>
            </a:r>
            <a:r>
              <a:rPr lang="en-US" b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profiles</a:t>
            </a:r>
            <a:endParaRPr lang="fa-IR" dirty="0">
              <a:solidFill>
                <a:srgbClr val="000099"/>
              </a:solidFill>
            </a:endParaRPr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434314" y="6506479"/>
            <a:ext cx="655093" cy="365125"/>
          </a:xfrm>
        </p:spPr>
        <p:txBody>
          <a:bodyPr/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</a:rPr>
              <a:t>/30</a:t>
            </a:r>
            <a:fld id="{36491EA9-9D18-49B6-93C1-F7E2C53B114E}" type="slidenum">
              <a:rPr lang="fa-IR" sz="1300" b="1" smtClean="0">
                <a:solidFill>
                  <a:schemeClr val="bg1"/>
                </a:solidFill>
              </a:rPr>
              <a:pPr algn="ctr"/>
              <a:t>15</a:t>
            </a:fld>
            <a:endParaRPr lang="fa-IR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74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2652" y="0"/>
            <a:ext cx="9141348" cy="1173707"/>
          </a:xfrm>
          <a:prstGeom prst="rect">
            <a:avLst/>
          </a:prstGeom>
          <a:solidFill>
            <a:srgbClr val="001122"/>
          </a:solidFill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sp>
        <p:nvSpPr>
          <p:cNvPr id="9" name="Rectangle 8"/>
          <p:cNvSpPr/>
          <p:nvPr/>
        </p:nvSpPr>
        <p:spPr>
          <a:xfrm>
            <a:off x="451262" y="52660"/>
            <a:ext cx="82414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500" b="1" dirty="0" smtClean="0">
                <a:solidFill>
                  <a:srgbClr val="FFFF00"/>
                </a:solidFill>
              </a:rPr>
              <a:t>Earthquake </a:t>
            </a:r>
            <a:r>
              <a:rPr lang="en-US" sz="3500" b="1" dirty="0">
                <a:solidFill>
                  <a:srgbClr val="FFFF00"/>
                </a:solidFill>
              </a:rPr>
              <a:t>and tsunami hazard in the Makran </a:t>
            </a:r>
            <a:r>
              <a:rPr lang="en-US" sz="3500" b="1" dirty="0" smtClean="0">
                <a:solidFill>
                  <a:srgbClr val="FFFF00"/>
                </a:solidFill>
              </a:rPr>
              <a:t>subduction zone</a:t>
            </a:r>
            <a:endParaRPr lang="en-US" sz="3500" b="1" dirty="0">
              <a:solidFill>
                <a:srgbClr val="FFFF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6522197"/>
            <a:ext cx="9144000" cy="360000"/>
          </a:xfrm>
          <a:prstGeom prst="rect">
            <a:avLst/>
          </a:prstGeom>
          <a:solidFill>
            <a:srgbClr val="001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15524" y="6697531"/>
            <a:ext cx="12540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00" dirty="0" smtClean="0">
                <a:solidFill>
                  <a:srgbClr val="B9F2FF"/>
                </a:solidFill>
              </a:rPr>
              <a:t>Academy of sciences, IR. IRAN</a:t>
            </a:r>
            <a:endParaRPr lang="fa-IR" sz="600" dirty="0">
              <a:solidFill>
                <a:srgbClr val="B9F2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2" y="1235791"/>
            <a:ext cx="3431317" cy="26008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215" y="3959678"/>
            <a:ext cx="3411574" cy="25751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215" y="1231755"/>
            <a:ext cx="3411574" cy="26049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1" y="3995740"/>
            <a:ext cx="3431317" cy="25169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501" y="2114225"/>
            <a:ext cx="2705155" cy="3604541"/>
          </a:xfrm>
          <a:prstGeom prst="rect">
            <a:avLst/>
          </a:prstGeom>
        </p:spPr>
      </p:pic>
      <p:sp>
        <p:nvSpPr>
          <p:cNvPr id="17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434314" y="6506479"/>
            <a:ext cx="655093" cy="365125"/>
          </a:xfrm>
        </p:spPr>
        <p:txBody>
          <a:bodyPr/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</a:rPr>
              <a:t>/30</a:t>
            </a:r>
            <a:fld id="{36491EA9-9D18-49B6-93C1-F7E2C53B114E}" type="slidenum">
              <a:rPr lang="fa-IR" sz="1300" b="1" smtClean="0">
                <a:solidFill>
                  <a:schemeClr val="bg1"/>
                </a:solidFill>
              </a:rPr>
              <a:pPr algn="ctr"/>
              <a:t>16</a:t>
            </a:fld>
            <a:endParaRPr lang="fa-IR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66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2652" y="0"/>
            <a:ext cx="9141348" cy="1173707"/>
          </a:xfrm>
          <a:prstGeom prst="rect">
            <a:avLst/>
          </a:prstGeom>
          <a:solidFill>
            <a:srgbClr val="001122"/>
          </a:solidFill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sp>
        <p:nvSpPr>
          <p:cNvPr id="9" name="Rectangle 8"/>
          <p:cNvSpPr/>
          <p:nvPr/>
        </p:nvSpPr>
        <p:spPr>
          <a:xfrm>
            <a:off x="451262" y="232966"/>
            <a:ext cx="82414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1" dirty="0">
                <a:solidFill>
                  <a:srgbClr val="FFFF00"/>
                </a:solidFill>
              </a:rPr>
              <a:t>Broadband Seismic </a:t>
            </a:r>
            <a:r>
              <a:rPr lang="en-US" sz="4000" b="1" dirty="0" smtClean="0">
                <a:solidFill>
                  <a:srgbClr val="FFFF00"/>
                </a:solidFill>
              </a:rPr>
              <a:t>Network (IIEES)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6522197"/>
            <a:ext cx="9144000" cy="360000"/>
          </a:xfrm>
          <a:prstGeom prst="rect">
            <a:avLst/>
          </a:prstGeom>
          <a:solidFill>
            <a:srgbClr val="001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15524" y="6697531"/>
            <a:ext cx="12540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00" dirty="0" smtClean="0">
                <a:solidFill>
                  <a:srgbClr val="B9F2FF"/>
                </a:solidFill>
              </a:rPr>
              <a:t>Academy of sciences, IR. IRAN</a:t>
            </a:r>
            <a:endParaRPr lang="fa-IR" sz="600" dirty="0">
              <a:solidFill>
                <a:srgbClr val="B9F2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237" y="1483947"/>
            <a:ext cx="2233837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  <a:spcAft>
                <a:spcPts val="600"/>
              </a:spcAft>
            </a:pPr>
            <a:r>
              <a:rPr lang="en-US" sz="2200" b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Records in 2017 (Jan 01 – Oct 23)</a:t>
            </a:r>
          </a:p>
          <a:p>
            <a:pPr algn="ctr" rtl="0"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1,265 data</a:t>
            </a:r>
            <a:endParaRPr lang="en-US" sz="2400" b="1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0">
              <a:lnSpc>
                <a:spcPct val="150000"/>
              </a:lnSpc>
              <a:spcAft>
                <a:spcPts val="600"/>
              </a:spcAft>
            </a:pPr>
            <a:r>
              <a:rPr lang="en-US" sz="2200" b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311" y="1214266"/>
            <a:ext cx="6632440" cy="5247162"/>
          </a:xfrm>
          <a:prstGeom prst="rect">
            <a:avLst/>
          </a:prstGeom>
        </p:spPr>
      </p:pic>
      <p:sp>
        <p:nvSpPr>
          <p:cNvPr id="14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434314" y="6506479"/>
            <a:ext cx="655093" cy="365125"/>
          </a:xfrm>
        </p:spPr>
        <p:txBody>
          <a:bodyPr/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</a:rPr>
              <a:t>/30</a:t>
            </a:r>
            <a:fld id="{36491EA9-9D18-49B6-93C1-F7E2C53B114E}" type="slidenum">
              <a:rPr lang="fa-IR" sz="1300" b="1" smtClean="0">
                <a:solidFill>
                  <a:schemeClr val="bg1"/>
                </a:solidFill>
              </a:rPr>
              <a:pPr algn="ctr"/>
              <a:t>17</a:t>
            </a:fld>
            <a:endParaRPr lang="fa-IR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6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Rectangle 8"/>
          <p:cNvSpPr/>
          <p:nvPr/>
        </p:nvSpPr>
        <p:spPr>
          <a:xfrm>
            <a:off x="451262" y="1671955"/>
            <a:ext cx="82414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1" dirty="0"/>
              <a:t>Iran Strong Motion Network (ISMN)</a:t>
            </a:r>
            <a:endParaRPr lang="en-US" sz="4000" b="1" dirty="0" smtClean="0"/>
          </a:p>
        </p:txBody>
      </p:sp>
      <p:sp>
        <p:nvSpPr>
          <p:cNvPr id="30" name="Rectangle 29"/>
          <p:cNvSpPr/>
          <p:nvPr/>
        </p:nvSpPr>
        <p:spPr>
          <a:xfrm>
            <a:off x="0" y="6522197"/>
            <a:ext cx="9144000" cy="360000"/>
          </a:xfrm>
          <a:prstGeom prst="rect">
            <a:avLst/>
          </a:prstGeom>
          <a:solidFill>
            <a:srgbClr val="001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15524" y="6697531"/>
            <a:ext cx="12540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00" dirty="0" smtClean="0">
                <a:solidFill>
                  <a:srgbClr val="B9F2FF"/>
                </a:solidFill>
              </a:rPr>
              <a:t>Academy of sciences, IR. IRAN</a:t>
            </a:r>
            <a:endParaRPr lang="fa-IR" sz="600" dirty="0">
              <a:solidFill>
                <a:srgbClr val="B9F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93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2652" y="0"/>
            <a:ext cx="9141348" cy="1173707"/>
          </a:xfrm>
          <a:prstGeom prst="rect">
            <a:avLst/>
          </a:prstGeom>
          <a:solidFill>
            <a:srgbClr val="001122"/>
          </a:solidFill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sp>
        <p:nvSpPr>
          <p:cNvPr id="9" name="Rectangle 8"/>
          <p:cNvSpPr/>
          <p:nvPr/>
        </p:nvSpPr>
        <p:spPr>
          <a:xfrm>
            <a:off x="451262" y="232966"/>
            <a:ext cx="82414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1" dirty="0" smtClean="0">
                <a:solidFill>
                  <a:srgbClr val="FFFF00"/>
                </a:solidFill>
              </a:rPr>
              <a:t>Current Status of ISMN network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6522197"/>
            <a:ext cx="9144000" cy="360000"/>
          </a:xfrm>
          <a:prstGeom prst="rect">
            <a:avLst/>
          </a:prstGeom>
          <a:solidFill>
            <a:srgbClr val="001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15524" y="6697531"/>
            <a:ext cx="12540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00" dirty="0" smtClean="0">
                <a:solidFill>
                  <a:srgbClr val="B9F2FF"/>
                </a:solidFill>
              </a:rPr>
              <a:t>Academy of sciences, IR. IRAN</a:t>
            </a:r>
            <a:endParaRPr lang="fa-IR" sz="600" dirty="0">
              <a:solidFill>
                <a:srgbClr val="B9F2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884" y="1406673"/>
            <a:ext cx="3169579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60000" algn="l" rtl="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1055 active stations</a:t>
            </a:r>
          </a:p>
          <a:p>
            <a:pPr algn="just" rtl="0">
              <a:spcAft>
                <a:spcPts val="600"/>
              </a:spcAft>
            </a:pPr>
            <a:r>
              <a:rPr lang="en-US" b="1" dirty="0" smtClean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- SSA-2</a:t>
            </a:r>
            <a:r>
              <a:rPr lang="en-US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1021</a:t>
            </a:r>
          </a:p>
          <a:p>
            <a:pPr algn="just" rtl="0">
              <a:spcAft>
                <a:spcPts val="600"/>
              </a:spcAft>
            </a:pPr>
            <a:r>
              <a:rPr lang="en-US" b="1" dirty="0" smtClean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- CMG5TD</a:t>
            </a:r>
            <a:r>
              <a:rPr lang="en-US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49</a:t>
            </a:r>
          </a:p>
          <a:p>
            <a:pPr algn="just" rtl="0">
              <a:spcAft>
                <a:spcPts val="600"/>
              </a:spcAft>
            </a:pPr>
            <a:r>
              <a:rPr lang="en-US" b="1" dirty="0" smtClean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- Free </a:t>
            </a:r>
            <a:r>
              <a:rPr lang="en-US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 stations: 631</a:t>
            </a:r>
          </a:p>
          <a:p>
            <a:pPr algn="just" rtl="0">
              <a:spcAft>
                <a:spcPts val="600"/>
              </a:spcAft>
            </a:pPr>
            <a:r>
              <a:rPr lang="en-US" b="1" dirty="0" smtClean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- Instruments </a:t>
            </a:r>
            <a:r>
              <a:rPr lang="en-US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dams: 65</a:t>
            </a:r>
          </a:p>
          <a:p>
            <a:pPr algn="just" rtl="0">
              <a:spcAft>
                <a:spcPts val="600"/>
              </a:spcAft>
            </a:pPr>
            <a:r>
              <a:rPr lang="en-US" b="1" dirty="0" smtClean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- Downhole </a:t>
            </a:r>
            <a:r>
              <a:rPr lang="en-US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arrays: 4</a:t>
            </a:r>
          </a:p>
          <a:p>
            <a:pPr algn="just" rtl="0">
              <a:spcAft>
                <a:spcPts val="600"/>
              </a:spcAft>
            </a:pPr>
            <a:r>
              <a:rPr lang="en-US" b="1" dirty="0" smtClean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- 1 </a:t>
            </a:r>
            <a:r>
              <a:rPr lang="en-US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 </a:t>
            </a:r>
            <a:r>
              <a:rPr lang="en-US" b="1" dirty="0" smtClean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buildings</a:t>
            </a:r>
          </a:p>
          <a:p>
            <a:pPr algn="just" rtl="0">
              <a:spcAft>
                <a:spcPts val="600"/>
              </a:spcAft>
            </a:pPr>
            <a:endParaRPr lang="en-US" sz="1000" b="1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available records (1973/12/16 to 2017/10/23)= </a:t>
            </a: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11,480</a:t>
            </a:r>
          </a:p>
          <a:p>
            <a:pPr marL="457200" indent="-457200" algn="just" rtl="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1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No. of records in 2017 (Jan to Oct 23)= </a:t>
            </a: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408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1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31" t="2513" r="15044" b="7801"/>
          <a:stretch/>
        </p:blipFill>
        <p:spPr>
          <a:xfrm>
            <a:off x="3381348" y="1230291"/>
            <a:ext cx="5717184" cy="5237932"/>
          </a:xfrm>
          <a:prstGeom prst="rect">
            <a:avLst/>
          </a:prstGeom>
        </p:spPr>
      </p:pic>
      <p:sp>
        <p:nvSpPr>
          <p:cNvPr id="14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434314" y="6506479"/>
            <a:ext cx="655093" cy="365125"/>
          </a:xfrm>
        </p:spPr>
        <p:txBody>
          <a:bodyPr/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</a:rPr>
              <a:t>/30</a:t>
            </a:r>
            <a:fld id="{36491EA9-9D18-49B6-93C1-F7E2C53B114E}" type="slidenum">
              <a:rPr lang="fa-IR" sz="1300" b="1" smtClean="0">
                <a:solidFill>
                  <a:schemeClr val="bg1"/>
                </a:solidFill>
              </a:rPr>
              <a:pPr algn="ctr"/>
              <a:t>19</a:t>
            </a:fld>
            <a:endParaRPr lang="fa-IR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68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Rectangle 8"/>
          <p:cNvSpPr/>
          <p:nvPr/>
        </p:nvSpPr>
        <p:spPr>
          <a:xfrm>
            <a:off x="451262" y="1671955"/>
            <a:ext cx="82414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1" dirty="0" smtClean="0"/>
              <a:t>Seismic and Strong Motion Networks of Iran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6522197"/>
            <a:ext cx="9144000" cy="360000"/>
          </a:xfrm>
          <a:prstGeom prst="rect">
            <a:avLst/>
          </a:prstGeom>
          <a:solidFill>
            <a:srgbClr val="001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15524" y="6697531"/>
            <a:ext cx="12540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00" dirty="0" smtClean="0">
                <a:solidFill>
                  <a:srgbClr val="B9F2FF"/>
                </a:solidFill>
              </a:rPr>
              <a:t>Academy of sciences, IR. IRAN</a:t>
            </a:r>
            <a:endParaRPr lang="fa-IR" sz="600" dirty="0">
              <a:solidFill>
                <a:srgbClr val="B9F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39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2652" y="0"/>
            <a:ext cx="9141348" cy="1173707"/>
          </a:xfrm>
          <a:prstGeom prst="rect">
            <a:avLst/>
          </a:prstGeom>
          <a:solidFill>
            <a:srgbClr val="001122"/>
          </a:solidFill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sp>
        <p:nvSpPr>
          <p:cNvPr id="9" name="Rectangle 8"/>
          <p:cNvSpPr/>
          <p:nvPr/>
        </p:nvSpPr>
        <p:spPr>
          <a:xfrm>
            <a:off x="451262" y="232966"/>
            <a:ext cx="82414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1" dirty="0" smtClean="0">
                <a:solidFill>
                  <a:srgbClr val="FFFF00"/>
                </a:solidFill>
              </a:rPr>
              <a:t>ISMN Bulletin Search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6522197"/>
            <a:ext cx="9144000" cy="360000"/>
          </a:xfrm>
          <a:prstGeom prst="rect">
            <a:avLst/>
          </a:prstGeom>
          <a:solidFill>
            <a:srgbClr val="001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15524" y="6697531"/>
            <a:ext cx="12540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00" dirty="0" smtClean="0">
                <a:solidFill>
                  <a:srgbClr val="B9F2FF"/>
                </a:solidFill>
              </a:rPr>
              <a:t>Academy of sciences, IR. IRAN</a:t>
            </a:r>
            <a:endParaRPr lang="fa-IR" sz="600" dirty="0">
              <a:solidFill>
                <a:srgbClr val="B9F2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23351" y="6112535"/>
            <a:ext cx="5693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http://smd.bhrc.ac.ir/Portal/en/Search/Waveforms</a:t>
            </a:r>
            <a:endParaRPr lang="fa-IR" sz="2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1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8285"/>
            <a:ext cx="9144000" cy="488469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31209" y="5667053"/>
            <a:ext cx="2182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 smtClean="0">
                <a:solidFill>
                  <a:srgbClr val="000099"/>
                </a:solidFill>
              </a:rPr>
              <a:t>Accelerogram Search</a:t>
            </a:r>
            <a:endParaRPr lang="fa-IR" dirty="0">
              <a:solidFill>
                <a:srgbClr val="000099"/>
              </a:solidFill>
            </a:endParaRPr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434314" y="6506479"/>
            <a:ext cx="655093" cy="365125"/>
          </a:xfrm>
        </p:spPr>
        <p:txBody>
          <a:bodyPr/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</a:rPr>
              <a:t>/30</a:t>
            </a:r>
            <a:fld id="{36491EA9-9D18-49B6-93C1-F7E2C53B114E}" type="slidenum">
              <a:rPr lang="fa-IR" sz="1300" b="1" smtClean="0">
                <a:solidFill>
                  <a:schemeClr val="bg1"/>
                </a:solidFill>
              </a:rPr>
              <a:pPr algn="ctr"/>
              <a:t>20</a:t>
            </a:fld>
            <a:endParaRPr lang="fa-IR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33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2652" y="0"/>
            <a:ext cx="9141348" cy="1173707"/>
          </a:xfrm>
          <a:prstGeom prst="rect">
            <a:avLst/>
          </a:prstGeom>
          <a:solidFill>
            <a:srgbClr val="001122"/>
          </a:solidFill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sp>
        <p:nvSpPr>
          <p:cNvPr id="9" name="Rectangle 8"/>
          <p:cNvSpPr/>
          <p:nvPr/>
        </p:nvSpPr>
        <p:spPr>
          <a:xfrm>
            <a:off x="451262" y="232966"/>
            <a:ext cx="82414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1" dirty="0" smtClean="0">
                <a:solidFill>
                  <a:srgbClr val="FFFF00"/>
                </a:solidFill>
              </a:rPr>
              <a:t>ISMN Bulletin Search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6522197"/>
            <a:ext cx="9144000" cy="360000"/>
          </a:xfrm>
          <a:prstGeom prst="rect">
            <a:avLst/>
          </a:prstGeom>
          <a:solidFill>
            <a:srgbClr val="001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15524" y="6697531"/>
            <a:ext cx="12540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00" dirty="0" smtClean="0">
                <a:solidFill>
                  <a:srgbClr val="B9F2FF"/>
                </a:solidFill>
              </a:rPr>
              <a:t>Academy of sciences, IR. IRAN</a:t>
            </a:r>
            <a:endParaRPr lang="fa-IR" sz="600" dirty="0">
              <a:solidFill>
                <a:srgbClr val="B9F2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74216" y="6112535"/>
            <a:ext cx="53426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http://smd.bhrc.ac.ir/Portal/en/Search/Stations</a:t>
            </a:r>
            <a:endParaRPr lang="fa-IR" sz="20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1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835"/>
            <a:ext cx="9144000" cy="4890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67746" y="5482387"/>
            <a:ext cx="1555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 smtClean="0">
                <a:solidFill>
                  <a:srgbClr val="000099"/>
                </a:solidFill>
              </a:rPr>
              <a:t>Station Search</a:t>
            </a:r>
            <a:endParaRPr lang="fa-IR" dirty="0">
              <a:solidFill>
                <a:srgbClr val="000099"/>
              </a:solidFill>
            </a:endParaRPr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434314" y="6506479"/>
            <a:ext cx="655093" cy="365125"/>
          </a:xfrm>
        </p:spPr>
        <p:txBody>
          <a:bodyPr/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</a:rPr>
              <a:t>/30</a:t>
            </a:r>
            <a:fld id="{36491EA9-9D18-49B6-93C1-F7E2C53B114E}" type="slidenum">
              <a:rPr lang="fa-IR" sz="1300" b="1" smtClean="0">
                <a:solidFill>
                  <a:schemeClr val="bg1"/>
                </a:solidFill>
              </a:rPr>
              <a:pPr algn="ctr"/>
              <a:t>21</a:t>
            </a:fld>
            <a:endParaRPr lang="fa-IR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94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2652" y="0"/>
            <a:ext cx="9141348" cy="1173707"/>
          </a:xfrm>
          <a:prstGeom prst="rect">
            <a:avLst/>
          </a:prstGeom>
          <a:solidFill>
            <a:srgbClr val="001122"/>
          </a:solidFill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sp>
        <p:nvSpPr>
          <p:cNvPr id="9" name="Rectangle 8"/>
          <p:cNvSpPr/>
          <p:nvPr/>
        </p:nvSpPr>
        <p:spPr>
          <a:xfrm>
            <a:off x="451262" y="232966"/>
            <a:ext cx="82414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1" dirty="0" smtClean="0">
                <a:solidFill>
                  <a:srgbClr val="FFFF00"/>
                </a:solidFill>
              </a:rPr>
              <a:t>Highlights about ISMN in 2017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6522197"/>
            <a:ext cx="9144000" cy="360000"/>
          </a:xfrm>
          <a:prstGeom prst="rect">
            <a:avLst/>
          </a:prstGeom>
          <a:solidFill>
            <a:srgbClr val="001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15524" y="6697531"/>
            <a:ext cx="12540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00" dirty="0" smtClean="0">
                <a:solidFill>
                  <a:srgbClr val="B9F2FF"/>
                </a:solidFill>
              </a:rPr>
              <a:t>Academy of sciences, IR. IRAN</a:t>
            </a:r>
            <a:endParaRPr lang="fa-IR" sz="600" dirty="0">
              <a:solidFill>
                <a:srgbClr val="B9F2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7214" y="1548723"/>
            <a:ext cx="84895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60000" algn="l" rtl="0">
              <a:lnSpc>
                <a:spcPct val="150000"/>
              </a:lnSpc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Corporation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and joint seminar about “Recent findings of the Iran Strong Motion Network (ISMN) and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new achievements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 seismic hazard analysis”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between Pacific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Earthquake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Engineering Research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Center (PEER) and Road, Housing and Development Research Center of Iran (BHRC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60000" indent="-360000" algn="l" rtl="0">
              <a:lnSpc>
                <a:spcPct val="150000"/>
              </a:lnSpc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</a:t>
            </a:r>
            <a:r>
              <a:rPr lang="en-US" sz="20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 to 50 waveforms for academic </a:t>
            </a:r>
            <a:r>
              <a:rPr lang="en-US" sz="2000" b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members</a:t>
            </a:r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434314" y="6506479"/>
            <a:ext cx="655093" cy="365125"/>
          </a:xfrm>
        </p:spPr>
        <p:txBody>
          <a:bodyPr/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</a:rPr>
              <a:t>/30</a:t>
            </a:r>
            <a:fld id="{36491EA9-9D18-49B6-93C1-F7E2C53B114E}" type="slidenum">
              <a:rPr lang="fa-IR" sz="1300" b="1" smtClean="0">
                <a:solidFill>
                  <a:schemeClr val="bg1"/>
                </a:solidFill>
              </a:rPr>
              <a:pPr algn="ctr"/>
              <a:t>22</a:t>
            </a:fld>
            <a:endParaRPr lang="fa-IR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23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2652" y="0"/>
            <a:ext cx="9141348" cy="1173707"/>
          </a:xfrm>
          <a:prstGeom prst="rect">
            <a:avLst/>
          </a:prstGeom>
          <a:solidFill>
            <a:srgbClr val="001122"/>
          </a:solidFill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sp>
        <p:nvSpPr>
          <p:cNvPr id="9" name="Rectangle 8"/>
          <p:cNvSpPr/>
          <p:nvPr/>
        </p:nvSpPr>
        <p:spPr>
          <a:xfrm>
            <a:off x="451262" y="232966"/>
            <a:ext cx="82414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1" dirty="0">
                <a:solidFill>
                  <a:srgbClr val="FFFF00"/>
                </a:solidFill>
              </a:rPr>
              <a:t>Iran Strong Motion Network (ISMN)</a:t>
            </a:r>
            <a:endParaRPr lang="en-US" sz="4000" b="1" dirty="0" smtClean="0">
              <a:solidFill>
                <a:srgbClr val="FFFF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6522197"/>
            <a:ext cx="9144000" cy="360000"/>
          </a:xfrm>
          <a:prstGeom prst="rect">
            <a:avLst/>
          </a:prstGeom>
          <a:solidFill>
            <a:srgbClr val="001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15524" y="6697531"/>
            <a:ext cx="12540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00" dirty="0" smtClean="0">
                <a:solidFill>
                  <a:srgbClr val="B9F2FF"/>
                </a:solidFill>
              </a:rPr>
              <a:t>Academy of sciences, IR. IRAN</a:t>
            </a:r>
            <a:endParaRPr lang="fa-IR" sz="600" dirty="0">
              <a:solidFill>
                <a:srgbClr val="B9F2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237" y="1483947"/>
            <a:ext cx="223383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  <a:spcAft>
                <a:spcPts val="600"/>
              </a:spcAft>
            </a:pPr>
            <a:r>
              <a:rPr lang="en-US" sz="2200" b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Records in 2017 (Jan 01 – Oct 23)</a:t>
            </a:r>
          </a:p>
          <a:p>
            <a:pPr algn="ctr" rtl="0">
              <a:lnSpc>
                <a:spcPct val="150000"/>
              </a:lnSpc>
              <a:spcAft>
                <a:spcPts val="600"/>
              </a:spcAft>
            </a:pPr>
            <a:r>
              <a:rPr lang="en-US" sz="2200" b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408 data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43" b="2260"/>
          <a:stretch/>
        </p:blipFill>
        <p:spPr>
          <a:xfrm>
            <a:off x="2879678" y="1237685"/>
            <a:ext cx="6213547" cy="5199156"/>
          </a:xfrm>
          <a:prstGeom prst="rect">
            <a:avLst/>
          </a:prstGeom>
        </p:spPr>
      </p:pic>
      <p:sp>
        <p:nvSpPr>
          <p:cNvPr id="14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434314" y="6506479"/>
            <a:ext cx="655093" cy="365125"/>
          </a:xfrm>
        </p:spPr>
        <p:txBody>
          <a:bodyPr/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</a:rPr>
              <a:t>/30</a:t>
            </a:r>
            <a:fld id="{36491EA9-9D18-49B6-93C1-F7E2C53B114E}" type="slidenum">
              <a:rPr lang="fa-IR" sz="1300" b="1" smtClean="0">
                <a:solidFill>
                  <a:schemeClr val="bg1"/>
                </a:solidFill>
              </a:rPr>
              <a:pPr algn="ctr"/>
              <a:t>23</a:t>
            </a:fld>
            <a:endParaRPr lang="fa-IR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81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2652" y="0"/>
            <a:ext cx="9141348" cy="1173707"/>
          </a:xfrm>
          <a:prstGeom prst="rect">
            <a:avLst/>
          </a:prstGeom>
          <a:solidFill>
            <a:srgbClr val="001122"/>
          </a:solidFill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sp>
        <p:nvSpPr>
          <p:cNvPr id="9" name="Rectangle 8"/>
          <p:cNvSpPr/>
          <p:nvPr/>
        </p:nvSpPr>
        <p:spPr>
          <a:xfrm>
            <a:off x="451262" y="151078"/>
            <a:ext cx="82414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000" b="1" dirty="0">
                <a:solidFill>
                  <a:srgbClr val="FFFF00"/>
                </a:solidFill>
              </a:rPr>
              <a:t>First steps to set up a rapid response system for Tehran(TRRNet)</a:t>
            </a:r>
            <a:endParaRPr lang="en-US" sz="3000" b="1" dirty="0" smtClean="0">
              <a:solidFill>
                <a:srgbClr val="FFFF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6522197"/>
            <a:ext cx="9144000" cy="360000"/>
          </a:xfrm>
          <a:prstGeom prst="rect">
            <a:avLst/>
          </a:prstGeom>
          <a:solidFill>
            <a:srgbClr val="001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15524" y="6697531"/>
            <a:ext cx="12540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00" dirty="0" smtClean="0">
                <a:solidFill>
                  <a:srgbClr val="B9F2FF"/>
                </a:solidFill>
              </a:rPr>
              <a:t>Academy of sciences, IR. IRAN</a:t>
            </a:r>
            <a:endParaRPr lang="fa-IR" sz="600" dirty="0">
              <a:solidFill>
                <a:srgbClr val="B9F2FF"/>
              </a:solidFill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083151" y="2059997"/>
            <a:ext cx="36216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0099"/>
                </a:solidFill>
              </a:rPr>
              <a:t>Map of Tehran rapid response system, phase 1</a:t>
            </a:r>
          </a:p>
        </p:txBody>
      </p:sp>
      <p:pic>
        <p:nvPicPr>
          <p:cNvPr id="18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24" y="2398169"/>
            <a:ext cx="4356953" cy="298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22997" y="1473525"/>
            <a:ext cx="4435355" cy="3357586"/>
          </a:xfrm>
        </p:spPr>
        <p:txBody>
          <a:bodyPr rtlCol="1">
            <a:noAutofit/>
          </a:bodyPr>
          <a:lstStyle/>
          <a:p>
            <a:pPr algn="just" rtl="0" eaLnBrk="1" fontAlgn="auto" hangingPunct="1">
              <a:spcAft>
                <a:spcPts val="0"/>
              </a:spcAft>
              <a:defRPr/>
            </a:pPr>
            <a:r>
              <a:rPr lang="en-US" sz="2200" b="1" dirty="0" smtClean="0"/>
              <a:t>In </a:t>
            </a:r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2011</a:t>
            </a:r>
            <a:r>
              <a:rPr lang="en-US" sz="2200" b="1" dirty="0" smtClean="0"/>
              <a:t> a pilot project was started in ISMN for establishing  a rapid response system for Tehran.</a:t>
            </a:r>
          </a:p>
          <a:p>
            <a:pPr algn="just" rtl="0" eaLnBrk="1" fontAlgn="auto" hangingPunct="1">
              <a:spcAft>
                <a:spcPts val="0"/>
              </a:spcAft>
              <a:defRPr/>
            </a:pPr>
            <a:endParaRPr lang="en-US" sz="2200" b="1" dirty="0" smtClean="0"/>
          </a:p>
          <a:p>
            <a:pPr algn="just" rtl="0" eaLnBrk="1" fontAlgn="auto" hangingPunct="1">
              <a:spcAft>
                <a:spcPts val="0"/>
              </a:spcAft>
              <a:defRPr/>
            </a:pPr>
            <a:r>
              <a:rPr lang="en-US" sz="2200" b="1" dirty="0" smtClean="0"/>
              <a:t> Tehran Rapid Response Network (TRRNet) is composed of </a:t>
            </a:r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20</a:t>
            </a:r>
            <a:r>
              <a:rPr lang="en-US" sz="2200" b="1" dirty="0" smtClean="0"/>
              <a:t> three-component strong-motion stations installed in free-field sites.</a:t>
            </a:r>
          </a:p>
          <a:p>
            <a:pPr algn="just" rtl="0" eaLnBrk="1" fontAlgn="auto" hangingPunct="1">
              <a:spcAft>
                <a:spcPts val="0"/>
              </a:spcAft>
              <a:defRPr/>
            </a:pPr>
            <a:endParaRPr lang="en-US" sz="2200" b="1" dirty="0" smtClean="0"/>
          </a:p>
          <a:p>
            <a:pPr algn="just" rtl="0" eaLnBrk="1" fontAlgn="auto" hangingPunct="1">
              <a:spcAft>
                <a:spcPts val="0"/>
              </a:spcAft>
              <a:defRPr/>
            </a:pPr>
            <a:r>
              <a:rPr lang="en-US" sz="2200" b="1" dirty="0" smtClean="0"/>
              <a:t>All </a:t>
            </a:r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20</a:t>
            </a:r>
            <a:r>
              <a:rPr lang="en-US" sz="2200" b="1" dirty="0" smtClean="0"/>
              <a:t> stations in the TRRNet are connected to a data center using an </a:t>
            </a:r>
            <a:r>
              <a:rPr lang="it-IT" sz="2200" b="1" dirty="0" smtClean="0"/>
              <a:t>Internet Protocol/Multi-Protocol Label Switching (IP/MPLS)</a:t>
            </a:r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434314" y="6506479"/>
            <a:ext cx="655093" cy="365125"/>
          </a:xfrm>
        </p:spPr>
        <p:txBody>
          <a:bodyPr/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</a:rPr>
              <a:t>/30</a:t>
            </a:r>
            <a:fld id="{36491EA9-9D18-49B6-93C1-F7E2C53B114E}" type="slidenum">
              <a:rPr lang="fa-IR" sz="1300" b="1" smtClean="0">
                <a:solidFill>
                  <a:schemeClr val="bg1"/>
                </a:solidFill>
              </a:rPr>
              <a:pPr algn="ctr"/>
              <a:t>24</a:t>
            </a:fld>
            <a:endParaRPr lang="fa-IR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60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Rectangle 8"/>
          <p:cNvSpPr/>
          <p:nvPr/>
        </p:nvSpPr>
        <p:spPr>
          <a:xfrm>
            <a:off x="451262" y="1671955"/>
            <a:ext cx="82414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1" dirty="0" smtClean="0"/>
              <a:t>Recent Studies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6522197"/>
            <a:ext cx="9144000" cy="360000"/>
          </a:xfrm>
          <a:prstGeom prst="rect">
            <a:avLst/>
          </a:prstGeom>
          <a:solidFill>
            <a:srgbClr val="001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15524" y="6697531"/>
            <a:ext cx="12540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00" dirty="0" smtClean="0">
                <a:solidFill>
                  <a:srgbClr val="B9F2FF"/>
                </a:solidFill>
              </a:rPr>
              <a:t>Academy of sciences, IR. IRAN</a:t>
            </a:r>
            <a:endParaRPr lang="fa-IR" sz="600" dirty="0">
              <a:solidFill>
                <a:srgbClr val="B9F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71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2652" y="0"/>
            <a:ext cx="9141348" cy="1173707"/>
          </a:xfrm>
          <a:prstGeom prst="rect">
            <a:avLst/>
          </a:prstGeom>
          <a:solidFill>
            <a:srgbClr val="001122"/>
          </a:solidFill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sp>
        <p:nvSpPr>
          <p:cNvPr id="9" name="Rectangle 8"/>
          <p:cNvSpPr/>
          <p:nvPr/>
        </p:nvSpPr>
        <p:spPr>
          <a:xfrm>
            <a:off x="451262" y="232966"/>
            <a:ext cx="82414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1" dirty="0">
                <a:solidFill>
                  <a:srgbClr val="FFFF00"/>
                </a:solidFill>
              </a:rPr>
              <a:t>Near-field strong motion analysis</a:t>
            </a:r>
            <a:endParaRPr lang="en-US" sz="4000" b="1" dirty="0" smtClean="0">
              <a:solidFill>
                <a:srgbClr val="FFFF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6522197"/>
            <a:ext cx="9144000" cy="360000"/>
          </a:xfrm>
          <a:prstGeom prst="rect">
            <a:avLst/>
          </a:prstGeom>
          <a:solidFill>
            <a:srgbClr val="001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15524" y="6697531"/>
            <a:ext cx="12540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00" dirty="0" smtClean="0">
                <a:solidFill>
                  <a:srgbClr val="B9F2FF"/>
                </a:solidFill>
              </a:rPr>
              <a:t>Academy of sciences, IR. IRAN</a:t>
            </a:r>
            <a:endParaRPr lang="fa-IR" sz="600" dirty="0">
              <a:solidFill>
                <a:srgbClr val="B9F2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2997" y="1406673"/>
            <a:ext cx="884358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rtl="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/>
              <a:t>Number </a:t>
            </a:r>
            <a:r>
              <a:rPr lang="en-US" sz="2000" b="1" dirty="0"/>
              <a:t>of strong motion records in the ISMN (2004 - Oct of 2017)= </a:t>
            </a:r>
            <a:r>
              <a:rPr lang="en-US" sz="2000" b="1" dirty="0" smtClean="0"/>
              <a:t>7,190</a:t>
            </a:r>
            <a:endParaRPr lang="en-US" sz="2000" b="1" dirty="0"/>
          </a:p>
          <a:p>
            <a:pPr marL="342900" indent="-342900" algn="l" rtl="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b="1" dirty="0"/>
              <a:t>140 Processed and analyzed accelerograms corresponding to 9 earthquakes (5.5&lt;Mw) and 8 recent near-field records</a:t>
            </a:r>
            <a:endParaRPr lang="fa-IR" sz="2000" b="1" dirty="0"/>
          </a:p>
        </p:txBody>
      </p:sp>
      <p:pic>
        <p:nvPicPr>
          <p:cNvPr id="16" name="Picture 15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05" y="2704553"/>
            <a:ext cx="8754274" cy="32702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399" y="5976337"/>
            <a:ext cx="80133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ctr" rtl="0"/>
            <a:r>
              <a:rPr lang="en-US" sz="1600" i="1" dirty="0" smtClean="0">
                <a:solidFill>
                  <a:srgbClr val="000099"/>
                </a:solidFill>
              </a:rPr>
              <a:t>Results </a:t>
            </a:r>
            <a:r>
              <a:rPr lang="en-US" sz="1600" i="1" dirty="0">
                <a:solidFill>
                  <a:srgbClr val="000099"/>
                </a:solidFill>
              </a:rPr>
              <a:t>of processing of recent near-field records with epicentral distance&lt; 20 km and Mw&gt; 6</a:t>
            </a:r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434314" y="6506479"/>
            <a:ext cx="655093" cy="365125"/>
          </a:xfrm>
        </p:spPr>
        <p:txBody>
          <a:bodyPr/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</a:rPr>
              <a:t>/30</a:t>
            </a:r>
            <a:fld id="{36491EA9-9D18-49B6-93C1-F7E2C53B114E}" type="slidenum">
              <a:rPr lang="fa-IR" sz="1300" b="1" smtClean="0">
                <a:solidFill>
                  <a:schemeClr val="bg1"/>
                </a:solidFill>
              </a:rPr>
              <a:pPr algn="ctr"/>
              <a:t>26</a:t>
            </a:fld>
            <a:endParaRPr lang="fa-IR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8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2652" y="0"/>
            <a:ext cx="9141348" cy="1173707"/>
          </a:xfrm>
          <a:prstGeom prst="rect">
            <a:avLst/>
          </a:prstGeom>
          <a:solidFill>
            <a:srgbClr val="001122"/>
          </a:solidFill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sp>
        <p:nvSpPr>
          <p:cNvPr id="9" name="Rectangle 8"/>
          <p:cNvSpPr/>
          <p:nvPr/>
        </p:nvSpPr>
        <p:spPr>
          <a:xfrm>
            <a:off x="204718" y="273910"/>
            <a:ext cx="8856511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500" b="1" dirty="0">
                <a:solidFill>
                  <a:srgbClr val="FFFF00"/>
                </a:solidFill>
              </a:rPr>
              <a:t>Strong motion- intensity prediction equations</a:t>
            </a:r>
            <a:endParaRPr lang="en-US" sz="3500" b="1" dirty="0" smtClean="0">
              <a:solidFill>
                <a:srgbClr val="FFFF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6522197"/>
            <a:ext cx="9144000" cy="360000"/>
          </a:xfrm>
          <a:prstGeom prst="rect">
            <a:avLst/>
          </a:prstGeom>
          <a:solidFill>
            <a:srgbClr val="001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15524" y="6697531"/>
            <a:ext cx="12540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00" dirty="0" smtClean="0">
                <a:solidFill>
                  <a:srgbClr val="B9F2FF"/>
                </a:solidFill>
              </a:rPr>
              <a:t>Academy of sciences, IR. IRAN</a:t>
            </a:r>
            <a:endParaRPr lang="fa-IR" sz="600" dirty="0">
              <a:solidFill>
                <a:srgbClr val="B9F2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2997" y="1406673"/>
            <a:ext cx="88435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rtl="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b="1" dirty="0"/>
              <a:t>Development of conversion relationships between the values of "intensity" and ground motion parameters e.g. "PGA", "Mw", "epicentral distance", "site type", and "duration" using a multiple stepwise regression</a:t>
            </a:r>
            <a:endParaRPr lang="fa-IR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467399" y="5976337"/>
            <a:ext cx="80133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ctr" rtl="0"/>
            <a:r>
              <a:rPr lang="en-US" sz="1600" i="1" dirty="0">
                <a:solidFill>
                  <a:srgbClr val="000099"/>
                </a:solidFill>
              </a:rPr>
              <a:t>Coefficients of GMPs-intensity equation in the stepwise regression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0" y="2532842"/>
            <a:ext cx="8923201" cy="3385467"/>
          </a:xfrm>
          <a:prstGeom prst="rect">
            <a:avLst/>
          </a:prstGeom>
        </p:spPr>
      </p:pic>
      <p:sp>
        <p:nvSpPr>
          <p:cNvPr id="15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434314" y="6506479"/>
            <a:ext cx="655093" cy="365125"/>
          </a:xfrm>
        </p:spPr>
        <p:txBody>
          <a:bodyPr/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</a:rPr>
              <a:t>/30</a:t>
            </a:r>
            <a:fld id="{36491EA9-9D18-49B6-93C1-F7E2C53B114E}" type="slidenum">
              <a:rPr lang="fa-IR" sz="1300" b="1" smtClean="0">
                <a:solidFill>
                  <a:schemeClr val="bg1"/>
                </a:solidFill>
              </a:rPr>
              <a:pPr algn="ctr"/>
              <a:t>27</a:t>
            </a:fld>
            <a:endParaRPr lang="fa-IR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44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2652" y="0"/>
            <a:ext cx="9141348" cy="1173707"/>
          </a:xfrm>
          <a:prstGeom prst="rect">
            <a:avLst/>
          </a:prstGeom>
          <a:solidFill>
            <a:srgbClr val="001122"/>
          </a:solidFill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sp>
        <p:nvSpPr>
          <p:cNvPr id="9" name="Rectangle 8"/>
          <p:cNvSpPr/>
          <p:nvPr/>
        </p:nvSpPr>
        <p:spPr>
          <a:xfrm>
            <a:off x="54590" y="301206"/>
            <a:ext cx="90348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000" b="1" dirty="0">
                <a:solidFill>
                  <a:srgbClr val="FFFF00"/>
                </a:solidFill>
              </a:rPr>
              <a:t>Catalogue of the earthquakes with maximum intensities</a:t>
            </a:r>
            <a:endParaRPr lang="en-US" sz="3000" b="1" dirty="0" smtClean="0">
              <a:solidFill>
                <a:srgbClr val="FFFF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6522197"/>
            <a:ext cx="9144000" cy="360000"/>
          </a:xfrm>
          <a:prstGeom prst="rect">
            <a:avLst/>
          </a:prstGeom>
          <a:solidFill>
            <a:srgbClr val="001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15524" y="6697531"/>
            <a:ext cx="12540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00" dirty="0" smtClean="0">
                <a:solidFill>
                  <a:srgbClr val="B9F2FF"/>
                </a:solidFill>
              </a:rPr>
              <a:t>Academy of sciences, IR. IRAN</a:t>
            </a:r>
            <a:endParaRPr lang="fa-IR" sz="600" dirty="0">
              <a:solidFill>
                <a:srgbClr val="B9F2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074" y="1173707"/>
            <a:ext cx="884358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rtl="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/>
              <a:t>dataset </a:t>
            </a:r>
            <a:r>
              <a:rPr lang="en-US" sz="2000" b="1" dirty="0"/>
              <a:t>including all available intensity information with homogeneous maximum intensities </a:t>
            </a:r>
            <a:r>
              <a:rPr lang="en-US" sz="2000" b="1" dirty="0" smtClean="0"/>
              <a:t>IV </a:t>
            </a:r>
            <a:r>
              <a:rPr lang="en-US" sz="2000" b="1" dirty="0"/>
              <a:t>to XI for 512 earthquakes </a:t>
            </a:r>
            <a:r>
              <a:rPr lang="en-US" sz="2000" b="1" dirty="0" smtClean="0"/>
              <a:t> 658 </a:t>
            </a:r>
            <a:r>
              <a:rPr lang="en-US" sz="2000" b="1" dirty="0"/>
              <a:t>AD to 2013 </a:t>
            </a:r>
            <a:r>
              <a:rPr lang="en-US" sz="2000" b="1" dirty="0"/>
              <a:t> </a:t>
            </a:r>
            <a:r>
              <a:rPr lang="en-US" sz="2000" b="1" dirty="0" smtClean="0"/>
              <a:t>/ </a:t>
            </a:r>
          </a:p>
          <a:p>
            <a:pPr marL="342900" indent="-342900" algn="l" rtl="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/>
              <a:t>Mw </a:t>
            </a:r>
            <a:r>
              <a:rPr lang="en-US" sz="2000" b="1" dirty="0"/>
              <a:t>of 4.1 to 8.1.</a:t>
            </a:r>
            <a:endParaRPr lang="fa-IR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14107" y="4810618"/>
            <a:ext cx="30315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l" rtl="0"/>
            <a:r>
              <a:rPr lang="en-US" sz="2400" i="1" dirty="0">
                <a:solidFill>
                  <a:srgbClr val="000099"/>
                </a:solidFill>
              </a:rPr>
              <a:t>Map of intensity catalogue of Iran with 512 earthquakes</a:t>
            </a:r>
          </a:p>
          <a:p>
            <a:pPr marL="180000" algn="l" rtl="0"/>
            <a:endParaRPr lang="en-US" sz="2400" i="1" dirty="0">
              <a:solidFill>
                <a:srgbClr val="000099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88751" y="2022324"/>
            <a:ext cx="6015204" cy="4827897"/>
          </a:xfrm>
          <a:prstGeom prst="rect">
            <a:avLst/>
          </a:prstGeom>
        </p:spPr>
      </p:pic>
      <p:sp>
        <p:nvSpPr>
          <p:cNvPr id="15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434314" y="6506479"/>
            <a:ext cx="655093" cy="365125"/>
          </a:xfrm>
        </p:spPr>
        <p:txBody>
          <a:bodyPr/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</a:rPr>
              <a:t>/30</a:t>
            </a:r>
            <a:fld id="{36491EA9-9D18-49B6-93C1-F7E2C53B114E}" type="slidenum">
              <a:rPr lang="fa-IR" sz="1300" b="1" smtClean="0">
                <a:solidFill>
                  <a:schemeClr val="bg1"/>
                </a:solidFill>
              </a:rPr>
              <a:pPr algn="ctr"/>
              <a:t>28</a:t>
            </a:fld>
            <a:endParaRPr lang="fa-IR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47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2652" y="0"/>
            <a:ext cx="9141348" cy="1173707"/>
          </a:xfrm>
          <a:prstGeom prst="rect">
            <a:avLst/>
          </a:prstGeom>
          <a:solidFill>
            <a:srgbClr val="001122"/>
          </a:solidFill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sp>
        <p:nvSpPr>
          <p:cNvPr id="9" name="Rectangle 8"/>
          <p:cNvSpPr/>
          <p:nvPr/>
        </p:nvSpPr>
        <p:spPr>
          <a:xfrm>
            <a:off x="54590" y="301206"/>
            <a:ext cx="903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b="1" dirty="0">
                <a:solidFill>
                  <a:srgbClr val="FFFF00"/>
                </a:solidFill>
              </a:rPr>
              <a:t>Relationships between different earthquake intensity scales</a:t>
            </a:r>
            <a:endParaRPr lang="en-US" sz="2800" b="1" dirty="0" smtClean="0">
              <a:solidFill>
                <a:srgbClr val="FFFF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6522197"/>
            <a:ext cx="9144000" cy="360000"/>
          </a:xfrm>
          <a:prstGeom prst="rect">
            <a:avLst/>
          </a:prstGeom>
          <a:solidFill>
            <a:srgbClr val="001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15524" y="6697531"/>
            <a:ext cx="12540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00" dirty="0" smtClean="0">
                <a:solidFill>
                  <a:srgbClr val="B9F2FF"/>
                </a:solidFill>
              </a:rPr>
              <a:t>Academy of sciences, IR. IRAN</a:t>
            </a:r>
            <a:endParaRPr lang="fa-IR" sz="600" dirty="0">
              <a:solidFill>
                <a:srgbClr val="B9F2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2997" y="1406673"/>
            <a:ext cx="88435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rtl="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b="1" dirty="0"/>
              <a:t>Development of relationships between different reported intensity scales in Iran (e.g. AMS, MSK, MMI, EMS and ESI) based on intensity catalog and Orthogonal regression and development of a new re-estimated intensity scale called EMS-ESI scale</a:t>
            </a:r>
            <a:endParaRPr lang="fa-IR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375430" y="5862725"/>
            <a:ext cx="7806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l" rtl="0"/>
            <a:r>
              <a:rPr lang="en-US" sz="1600" i="1" dirty="0">
                <a:solidFill>
                  <a:srgbClr val="000099"/>
                </a:solidFill>
              </a:rPr>
              <a:t>Averages of intensities in AMS, MMI, EMS and MSK scales against the EMS-ESI scale using only Imax (a) and MDPs (b).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49" y="2953017"/>
            <a:ext cx="8710630" cy="2848939"/>
          </a:xfrm>
          <a:prstGeom prst="rect">
            <a:avLst/>
          </a:prstGeom>
        </p:spPr>
      </p:pic>
      <p:sp>
        <p:nvSpPr>
          <p:cNvPr id="15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434314" y="6506479"/>
            <a:ext cx="655093" cy="365125"/>
          </a:xfrm>
        </p:spPr>
        <p:txBody>
          <a:bodyPr/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</a:rPr>
              <a:t>/30</a:t>
            </a:r>
            <a:fld id="{36491EA9-9D18-49B6-93C1-F7E2C53B114E}" type="slidenum">
              <a:rPr lang="fa-IR" sz="1300" b="1" smtClean="0">
                <a:solidFill>
                  <a:schemeClr val="bg1"/>
                </a:solidFill>
              </a:rPr>
              <a:pPr algn="ctr"/>
              <a:t>29</a:t>
            </a:fld>
            <a:endParaRPr lang="fa-IR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29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0" name="Rectangle 29"/>
          <p:cNvSpPr/>
          <p:nvPr/>
        </p:nvSpPr>
        <p:spPr>
          <a:xfrm>
            <a:off x="0" y="6522197"/>
            <a:ext cx="9144000" cy="360000"/>
          </a:xfrm>
          <a:prstGeom prst="rect">
            <a:avLst/>
          </a:prstGeom>
          <a:solidFill>
            <a:srgbClr val="001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15524" y="6697531"/>
            <a:ext cx="12540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00" dirty="0" smtClean="0">
                <a:solidFill>
                  <a:srgbClr val="B9F2FF"/>
                </a:solidFill>
              </a:rPr>
              <a:t>Academy of sciences, IR. IRAN</a:t>
            </a:r>
            <a:endParaRPr lang="fa-IR" sz="600" dirty="0">
              <a:solidFill>
                <a:srgbClr val="B9F2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1444" y="1461180"/>
            <a:ext cx="8763000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spcAft>
                <a:spcPts val="600"/>
              </a:spcAft>
            </a:pPr>
            <a:r>
              <a:rPr lang="en-US" sz="3000" b="1" dirty="0" smtClean="0">
                <a:cs typeface="B Koodak" pitchFamily="2" charset="-78"/>
              </a:rPr>
              <a:t>Seismographic Networks in Iran:</a:t>
            </a:r>
          </a:p>
          <a:p>
            <a:pPr marL="180000" indent="360000" algn="l" rtl="0">
              <a:buFont typeface="Arial" pitchFamily="34" charset="0"/>
              <a:buChar char="•"/>
            </a:pPr>
            <a:r>
              <a:rPr lang="en-US" sz="2600" b="1" dirty="0" smtClean="0">
                <a:solidFill>
                  <a:srgbClr val="C00000"/>
                </a:solidFill>
                <a:cs typeface="B Koodak" pitchFamily="2" charset="-78"/>
              </a:rPr>
              <a:t>Iranian Seismological Center (IRSC)</a:t>
            </a:r>
          </a:p>
          <a:p>
            <a:pPr marL="514350" indent="-514350" algn="l" rtl="0"/>
            <a:r>
              <a:rPr lang="en-US" b="1" dirty="0" smtClean="0">
                <a:solidFill>
                  <a:srgbClr val="000066"/>
                </a:solidFill>
              </a:rPr>
              <a:t>           By Institute of Geophysics, University of Tehran</a:t>
            </a:r>
          </a:p>
          <a:p>
            <a:pPr marL="360000" indent="252000" algn="l" rtl="0">
              <a:buFont typeface="Arial" pitchFamily="34" charset="0"/>
              <a:buChar char="•"/>
            </a:pPr>
            <a:endParaRPr lang="en-US" sz="1000" b="1" dirty="0" smtClean="0">
              <a:solidFill>
                <a:srgbClr val="000066"/>
              </a:solidFill>
            </a:endParaRPr>
          </a:p>
          <a:p>
            <a:pPr marL="180000" indent="360000" algn="l" rtl="0">
              <a:buFont typeface="Arial" pitchFamily="34" charset="0"/>
              <a:buChar char="•"/>
            </a:pPr>
            <a:r>
              <a:rPr lang="en-US" sz="2600" b="1" dirty="0" smtClean="0">
                <a:solidFill>
                  <a:srgbClr val="C00000"/>
                </a:solidFill>
              </a:rPr>
              <a:t>National Broadband Seismic Network of Iran</a:t>
            </a:r>
          </a:p>
          <a:p>
            <a:pPr marL="514350" indent="-514350" algn="l" rtl="0"/>
            <a:r>
              <a:rPr lang="en-US" sz="2000" b="1" dirty="0" smtClean="0">
                <a:solidFill>
                  <a:srgbClr val="000066"/>
                </a:solidFill>
              </a:rPr>
              <a:t>          </a:t>
            </a:r>
            <a:r>
              <a:rPr lang="en-US" b="1" dirty="0" smtClean="0">
                <a:solidFill>
                  <a:srgbClr val="000066"/>
                </a:solidFill>
              </a:rPr>
              <a:t>By International Institute of Earthquake Engineering and Seismology (IIEES)</a:t>
            </a:r>
          </a:p>
          <a:p>
            <a:pPr marL="514350" indent="-514350" algn="l" rtl="0"/>
            <a:endParaRPr lang="en-US" sz="1500" b="1" dirty="0" smtClean="0">
              <a:solidFill>
                <a:srgbClr val="000066"/>
              </a:solidFill>
            </a:endParaRPr>
          </a:p>
          <a:p>
            <a:pPr marL="514350" indent="-514350" algn="l" rtl="0">
              <a:spcBef>
                <a:spcPts val="1200"/>
              </a:spcBef>
              <a:spcAft>
                <a:spcPts val="600"/>
              </a:spcAft>
            </a:pPr>
            <a:r>
              <a:rPr lang="en-US" sz="3000" b="1" dirty="0" smtClean="0">
                <a:cs typeface="B Koodak" pitchFamily="2" charset="-78"/>
              </a:rPr>
              <a:t>Strong motion networks in Iran:</a:t>
            </a:r>
          </a:p>
          <a:p>
            <a:pPr marL="180000" indent="360000" algn="l" rtl="0">
              <a:buFont typeface="Arial" pitchFamily="34" charset="0"/>
              <a:buChar char="•"/>
            </a:pPr>
            <a:r>
              <a:rPr lang="en-US" sz="2600" b="1" dirty="0" smtClean="0">
                <a:solidFill>
                  <a:srgbClr val="C00000"/>
                </a:solidFill>
              </a:rPr>
              <a:t>Iran Strong Motion Network (ISMN)</a:t>
            </a:r>
          </a:p>
          <a:p>
            <a:pPr marL="514350" indent="-514350" algn="l" rtl="0"/>
            <a:r>
              <a:rPr lang="en-US" sz="2000" b="1" dirty="0" smtClean="0">
                <a:solidFill>
                  <a:srgbClr val="000066"/>
                </a:solidFill>
              </a:rPr>
              <a:t>          </a:t>
            </a:r>
            <a:r>
              <a:rPr lang="en-US" b="1" dirty="0" smtClean="0">
                <a:solidFill>
                  <a:srgbClr val="000066"/>
                </a:solidFill>
              </a:rPr>
              <a:t>By Road , Housing &amp; Urban Development Research Center</a:t>
            </a:r>
          </a:p>
          <a:p>
            <a:pPr marL="514350" indent="-514350" algn="l" rtl="0"/>
            <a:endParaRPr lang="en-US" sz="1000" b="1" dirty="0" smtClean="0">
              <a:solidFill>
                <a:srgbClr val="000066"/>
              </a:solidFill>
            </a:endParaRPr>
          </a:p>
          <a:p>
            <a:pPr marL="180000" indent="360000" algn="l" rtl="0">
              <a:buFont typeface="Arial" pitchFamily="34" charset="0"/>
              <a:buChar char="•"/>
            </a:pPr>
            <a:r>
              <a:rPr lang="en-US" sz="2600" b="1" dirty="0" smtClean="0">
                <a:solidFill>
                  <a:srgbClr val="C00000"/>
                </a:solidFill>
              </a:rPr>
              <a:t>Strong Motion Network for Tehran Early Warning System</a:t>
            </a:r>
          </a:p>
          <a:p>
            <a:pPr marL="514350" indent="-514350" algn="l" rtl="0"/>
            <a:r>
              <a:rPr lang="en-US" sz="2000" b="1" dirty="0" smtClean="0">
                <a:solidFill>
                  <a:srgbClr val="000066"/>
                </a:solidFill>
              </a:rPr>
              <a:t>          </a:t>
            </a:r>
            <a:r>
              <a:rPr lang="en-US" b="1" dirty="0" smtClean="0">
                <a:solidFill>
                  <a:srgbClr val="000066"/>
                </a:solidFill>
              </a:rPr>
              <a:t>By Tehran Disaster Mitigation and Management Organization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52" y="0"/>
            <a:ext cx="9141348" cy="1173707"/>
          </a:xfrm>
          <a:prstGeom prst="rect">
            <a:avLst/>
          </a:prstGeom>
          <a:solidFill>
            <a:srgbClr val="001122"/>
          </a:solidFill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sp>
        <p:nvSpPr>
          <p:cNvPr id="14" name="Rectangle 13"/>
          <p:cNvSpPr/>
          <p:nvPr/>
        </p:nvSpPr>
        <p:spPr>
          <a:xfrm>
            <a:off x="451262" y="232966"/>
            <a:ext cx="82414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1" dirty="0" smtClean="0">
                <a:solidFill>
                  <a:srgbClr val="FFFF00"/>
                </a:solidFill>
              </a:rPr>
              <a:t>Networks in Iran</a:t>
            </a:r>
          </a:p>
        </p:txBody>
      </p:sp>
      <p:sp>
        <p:nvSpPr>
          <p:cNvPr id="16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434314" y="6506479"/>
            <a:ext cx="655093" cy="365125"/>
          </a:xfrm>
        </p:spPr>
        <p:txBody>
          <a:bodyPr/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</a:rPr>
              <a:t>/30</a:t>
            </a:r>
            <a:fld id="{36491EA9-9D18-49B6-93C1-F7E2C53B114E}" type="slidenum">
              <a:rPr lang="fa-IR" sz="1300" b="1" smtClean="0">
                <a:solidFill>
                  <a:schemeClr val="bg1"/>
                </a:solidFill>
              </a:rPr>
              <a:pPr algn="ctr"/>
              <a:t>3</a:t>
            </a:fld>
            <a:endParaRPr lang="fa-IR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80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2652" y="0"/>
            <a:ext cx="9141348" cy="1173707"/>
          </a:xfrm>
          <a:prstGeom prst="rect">
            <a:avLst/>
          </a:prstGeom>
          <a:solidFill>
            <a:srgbClr val="001122"/>
          </a:solidFill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sp>
        <p:nvSpPr>
          <p:cNvPr id="9" name="Rectangle 8"/>
          <p:cNvSpPr/>
          <p:nvPr/>
        </p:nvSpPr>
        <p:spPr>
          <a:xfrm>
            <a:off x="54590" y="301206"/>
            <a:ext cx="903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b="1" dirty="0">
                <a:solidFill>
                  <a:srgbClr val="FFFF00"/>
                </a:solidFill>
              </a:rPr>
              <a:t>Relationships between different earthquake intensity scales</a:t>
            </a:r>
            <a:endParaRPr lang="en-US" sz="2800" b="1" dirty="0" smtClean="0">
              <a:solidFill>
                <a:srgbClr val="FFFF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6522197"/>
            <a:ext cx="9144000" cy="360000"/>
          </a:xfrm>
          <a:prstGeom prst="rect">
            <a:avLst/>
          </a:prstGeom>
          <a:solidFill>
            <a:srgbClr val="001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15524" y="6697531"/>
            <a:ext cx="12540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00" dirty="0" smtClean="0">
                <a:solidFill>
                  <a:srgbClr val="B9F2FF"/>
                </a:solidFill>
              </a:rPr>
              <a:t>Academy of sciences, IR. IRAN</a:t>
            </a:r>
            <a:endParaRPr lang="fa-IR" sz="600" dirty="0">
              <a:solidFill>
                <a:srgbClr val="B9F2FF"/>
              </a:solidFill>
            </a:endParaRPr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434314" y="6506479"/>
            <a:ext cx="655093" cy="365125"/>
          </a:xfrm>
        </p:spPr>
        <p:txBody>
          <a:bodyPr/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</a:rPr>
              <a:t>/30</a:t>
            </a:r>
            <a:fld id="{36491EA9-9D18-49B6-93C1-F7E2C53B114E}" type="slidenum">
              <a:rPr lang="fa-IR" sz="1300" b="1" smtClean="0">
                <a:solidFill>
                  <a:schemeClr val="bg1"/>
                </a:solidFill>
              </a:rPr>
              <a:pPr algn="ctr"/>
              <a:t>30</a:t>
            </a:fld>
            <a:endParaRPr lang="fa-IR" sz="1300" b="1" dirty="0">
              <a:solidFill>
                <a:schemeClr val="bg1"/>
              </a:solidFill>
            </a:endParaRPr>
          </a:p>
        </p:txBody>
      </p:sp>
      <p:pic>
        <p:nvPicPr>
          <p:cNvPr id="16" name="Picture 2" descr="D:\A_A_qazvin\plt_chapter3\GR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039" y="-382969"/>
            <a:ext cx="4839809" cy="407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D:\A_haji\plt_chapter3\GR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112" y="-451346"/>
            <a:ext cx="4884888" cy="411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D:\A_rasht\plt_chapter3\GR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" b="4359"/>
          <a:stretch/>
        </p:blipFill>
        <p:spPr bwMode="auto">
          <a:xfrm>
            <a:off x="2077866" y="3346976"/>
            <a:ext cx="4566639" cy="340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09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49" y="857250"/>
            <a:ext cx="5691326" cy="5143500"/>
          </a:xfrm>
        </p:spPr>
      </p:pic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2057400" cy="17145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8" y="2571750"/>
            <a:ext cx="2057400" cy="17145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3000"/>
                    </a14:imgEffect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263" y="2557364"/>
            <a:ext cx="2057400" cy="17145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4457"/>
            <a:ext cx="2057400" cy="171450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0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538" y="857250"/>
            <a:ext cx="2057400" cy="171450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0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263" y="4246926"/>
            <a:ext cx="2057400" cy="1714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73-0EFD-4AA1-BF40-691CD98D4C2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94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786972" y="375671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700" dirty="0" smtClean="0">
                <a:solidFill>
                  <a:schemeClr val="bg1"/>
                </a:solidFill>
              </a:rPr>
              <a:t>Level of completeness in Iranian </a:t>
            </a:r>
            <a:r>
              <a:rPr lang="en-US" sz="2700" dirty="0" err="1" smtClean="0">
                <a:solidFill>
                  <a:schemeClr val="bg1"/>
                </a:solidFill>
              </a:rPr>
              <a:t>Cataog</a:t>
            </a:r>
            <a:endParaRPr lang="hi-IN" sz="2700" dirty="0">
              <a:solidFill>
                <a:schemeClr val="bg1"/>
              </a:solidFill>
            </a:endParaRPr>
          </a:p>
        </p:txBody>
      </p:sp>
      <p:pic>
        <p:nvPicPr>
          <p:cNvPr id="5" name="Content Placeholder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1000"/>
                    </a14:imgEffect>
                    <a14:imgEffect>
                      <a14:brightnessContrast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340" y="2241320"/>
            <a:ext cx="5316140" cy="3354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2000"/>
                    </a14:imgEffect>
                    <a14:imgEffect>
                      <a14:brightnessContrast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47" y="2066765"/>
            <a:ext cx="2111846" cy="1783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93" y="3871654"/>
            <a:ext cx="2057400" cy="1737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2000"/>
                    </a14:imgEffect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101" y="2066765"/>
            <a:ext cx="2193071" cy="1851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2000"/>
                    </a14:imgEffect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101" y="3871654"/>
            <a:ext cx="2193071" cy="1851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73-0EFD-4AA1-BF40-691CD98D4C2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9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0731754"/>
                  </p:ext>
                </p:extLst>
              </p:nvPr>
            </p:nvGraphicFramePr>
            <p:xfrm>
              <a:off x="398703" y="490434"/>
              <a:ext cx="8116647" cy="5217077"/>
            </p:xfrm>
            <a:graphic>
              <a:graphicData uri="http://schemas.openxmlformats.org/drawingml/2006/table">
                <a:tbl>
                  <a:tblPr firstRow="1" firstCol="1" bandRow="1">
                    <a:tableStyleId>{5FD0F851-EC5A-4D38-B0AD-8093EC10F338}</a:tableStyleId>
                  </a:tblPr>
                  <a:tblGrid>
                    <a:gridCol w="1349881"/>
                    <a:gridCol w="967921"/>
                    <a:gridCol w="1159769"/>
                    <a:gridCol w="1159769"/>
                    <a:gridCol w="1159769"/>
                    <a:gridCol w="1159769"/>
                    <a:gridCol w="1159769"/>
                  </a:tblGrid>
                  <a:tr h="814241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>
                              <a:solidFill>
                                <a:schemeClr val="bg1"/>
                              </a:solidFill>
                              <a:effectLst/>
                            </a:rPr>
                            <a:t>Zone</a:t>
                          </a:r>
                          <a:endParaRPr lang="en-US" sz="15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500" i="1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15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5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solidFill>
                                <a:schemeClr val="bg1"/>
                              </a:solidFill>
                              <a:effectLst/>
                            </a:rPr>
                            <a:t>Number</a:t>
                          </a:r>
                          <a:endParaRPr lang="en-US" sz="15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sz="1500" i="1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5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15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50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oMath>
                          </a14:m>
                          <a:r>
                            <a:rPr lang="en-US" sz="1500">
                              <a:solidFill>
                                <a:schemeClr val="bg1"/>
                              </a:solidFill>
                              <a:effectLst/>
                            </a:rPr>
                            <a:t>-value</a:t>
                          </a:r>
                          <a:endParaRPr lang="en-US" sz="15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500" i="1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15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 smtClean="0">
                              <a:solidFill>
                                <a:schemeClr val="bg1"/>
                              </a:solidFill>
                              <a:effectLst/>
                            </a:rPr>
                            <a:t>Level of confidence</a:t>
                          </a:r>
                        </a:p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5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5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5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1500" i="1"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500"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sz="1500"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Alborz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4.8</a:t>
                          </a:r>
                          <a:endParaRPr lang="en-US" sz="1500" dirty="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112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5.16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1.19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7.3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0.11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 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62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5.43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1.00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7.3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0.27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 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5.5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20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6.04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0.80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7.3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0.52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Azerbaijan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4.8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394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5.13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1.32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7.3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0.18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 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229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5.33</a:t>
                          </a:r>
                          <a:endParaRPr lang="en-US" sz="1500" dirty="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1.29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7.3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0.22</a:t>
                          </a:r>
                          <a:endParaRPr lang="en-US" sz="1500" dirty="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 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5.5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56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5.92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1.03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7.3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0.55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Kopeh Dagh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4.8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117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5.18</a:t>
                          </a:r>
                          <a:endParaRPr lang="en-US" sz="1500" dirty="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1.15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7.2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0.18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 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62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5.49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0.89</a:t>
                          </a:r>
                          <a:endParaRPr lang="en-US" sz="1500" dirty="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7.2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0.5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 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5.5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24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6.02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0.83</a:t>
                          </a:r>
                          <a:endParaRPr lang="en-US" sz="1500" dirty="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7.2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0.61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Makran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4.8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130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5.16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1.20</a:t>
                          </a:r>
                          <a:endParaRPr lang="en-US" sz="1500" dirty="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8.0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0.02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 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71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5.40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1.00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8.0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0.07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 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5.5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22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6.03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0.82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8.0</a:t>
                          </a:r>
                          <a:endParaRPr lang="en-US" sz="1500" dirty="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0.18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Central Iran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4.8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282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5.24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0.98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7.4</a:t>
                          </a:r>
                          <a:endParaRPr lang="en-US" sz="1500" dirty="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0.55</a:t>
                          </a:r>
                          <a:endParaRPr lang="en-US" sz="1500" dirty="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 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170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5.51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0.84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7.4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0.81</a:t>
                          </a:r>
                          <a:endParaRPr lang="en-US" sz="1500" dirty="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 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5.5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69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6.06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0.77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7.4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0.91</a:t>
                          </a:r>
                          <a:endParaRPr lang="en-US" sz="1500" dirty="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Zagros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4.8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771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5.13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1.30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6.9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0.76</a:t>
                          </a:r>
                          <a:endParaRPr lang="en-US" sz="1500" dirty="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 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462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5.33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1.30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6.9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0.79</a:t>
                          </a:r>
                          <a:endParaRPr lang="en-US" sz="1500" dirty="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 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5.5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133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5.82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1.36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6.9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0.81</a:t>
                          </a:r>
                          <a:endParaRPr lang="en-US" sz="1500" dirty="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0731754"/>
                  </p:ext>
                </p:extLst>
              </p:nvPr>
            </p:nvGraphicFramePr>
            <p:xfrm>
              <a:off x="398703" y="490434"/>
              <a:ext cx="8116647" cy="5217077"/>
            </p:xfrm>
            <a:graphic>
              <a:graphicData uri="http://schemas.openxmlformats.org/drawingml/2006/table">
                <a:tbl>
                  <a:tblPr firstRow="1" firstCol="1" bandRow="1">
                    <a:tableStyleId>{5FD0F851-EC5A-4D38-B0AD-8093EC10F338}</a:tableStyleId>
                  </a:tblPr>
                  <a:tblGrid>
                    <a:gridCol w="1349881"/>
                    <a:gridCol w="967921"/>
                    <a:gridCol w="1159769"/>
                    <a:gridCol w="1159769"/>
                    <a:gridCol w="1159769"/>
                    <a:gridCol w="1159769"/>
                    <a:gridCol w="1159769"/>
                  </a:tblGrid>
                  <a:tr h="814241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>
                              <a:solidFill>
                                <a:schemeClr val="bg1"/>
                              </a:solidFill>
                              <a:effectLst/>
                            </a:rPr>
                            <a:t>Zone</a:t>
                          </a:r>
                          <a:endParaRPr lang="en-US" sz="15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1435" marR="51435" marT="0" marB="0" anchor="ctr">
                        <a:blipFill rotWithShape="0">
                          <a:blip r:embed="rId2"/>
                          <a:stretch>
                            <a:fillRect l="-140506" t="-5224" r="-603165" b="-5514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solidFill>
                                <a:schemeClr val="bg1"/>
                              </a:solidFill>
                              <a:effectLst/>
                            </a:rPr>
                            <a:t>Number</a:t>
                          </a:r>
                          <a:endParaRPr lang="en-US" sz="15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1435" marR="51435" marT="0" marB="0" anchor="ctr">
                        <a:blipFill rotWithShape="0">
                          <a:blip r:embed="rId2"/>
                          <a:stretch>
                            <a:fillRect l="-300526" t="-5224" r="-301053" b="-5514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1435" marR="51435" marT="0" marB="0" anchor="ctr">
                        <a:blipFill rotWithShape="0">
                          <a:blip r:embed="rId2"/>
                          <a:stretch>
                            <a:fillRect l="-400526" t="-5224" r="-201053" b="-5514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1435" marR="51435" marT="0" marB="0" anchor="ctr">
                        <a:blipFill rotWithShape="0">
                          <a:blip r:embed="rId2"/>
                          <a:stretch>
                            <a:fillRect l="-497906" t="-5224" r="-100000" b="-5514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1435" marR="51435" marT="0" marB="0" anchor="ctr">
                        <a:blipFill rotWithShape="0">
                          <a:blip r:embed="rId2"/>
                          <a:stretch>
                            <a:fillRect l="-601053" t="-5224" r="-526" b="-551493"/>
                          </a:stretch>
                        </a:blipFill>
                      </a:tcPr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Alborz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4.8</a:t>
                          </a:r>
                          <a:endParaRPr lang="en-US" sz="1500" dirty="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112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5.16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1.19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7.3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0.11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 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62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5.43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1.00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7.3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0.27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 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5.5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20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6.04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0.80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7.3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0.52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Azerbaijan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4.8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394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5.13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1.32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7.3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0.18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 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229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5.33</a:t>
                          </a:r>
                          <a:endParaRPr lang="en-US" sz="1500" dirty="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1.29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7.3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0.22</a:t>
                          </a:r>
                          <a:endParaRPr lang="en-US" sz="1500" dirty="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 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5.5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56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5.92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1.03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7.3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0.55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Kopeh Dagh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4.8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117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5.18</a:t>
                          </a:r>
                          <a:endParaRPr lang="en-US" sz="1500" dirty="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1.15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7.2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0.18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 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62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5.49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0.89</a:t>
                          </a:r>
                          <a:endParaRPr lang="en-US" sz="1500" dirty="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7.2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0.5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 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5.5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24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6.02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0.83</a:t>
                          </a:r>
                          <a:endParaRPr lang="en-US" sz="1500" dirty="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7.2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0.61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Makran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4.8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130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5.16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1.20</a:t>
                          </a:r>
                          <a:endParaRPr lang="en-US" sz="1500" dirty="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8.0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0.02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 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71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5.40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1.00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8.0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0.07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 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5.5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22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6.03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0.82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8.0</a:t>
                          </a:r>
                          <a:endParaRPr lang="en-US" sz="1500" dirty="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0.18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Central Iran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4.8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282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5.24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0.98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7.4</a:t>
                          </a:r>
                          <a:endParaRPr lang="en-US" sz="1500" dirty="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0.55</a:t>
                          </a:r>
                          <a:endParaRPr lang="en-US" sz="1500" dirty="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 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170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5.51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0.84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7.4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0.81</a:t>
                          </a:r>
                          <a:endParaRPr lang="en-US" sz="1500" dirty="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 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5.5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69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6.06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0.77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7.4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0.91</a:t>
                          </a:r>
                          <a:endParaRPr lang="en-US" sz="1500" dirty="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Zagros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4.8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771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5.13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1.30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6.9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0.76</a:t>
                          </a:r>
                          <a:endParaRPr lang="en-US" sz="1500" dirty="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 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462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5.33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1.30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6.9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0.79</a:t>
                          </a:r>
                          <a:endParaRPr lang="en-US" sz="1500" dirty="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 </a:t>
                          </a:r>
                          <a:endParaRPr lang="en-US" sz="1500">
                            <a:effectLst/>
                            <a:latin typeface="Times New Roman" panose="02020603050405020304" pitchFamily="18" charset="0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5.5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133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5.82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1.36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6.9</a:t>
                          </a:r>
                          <a:endParaRPr lang="en-US" sz="150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Bef>
                              <a:spcPts val="430"/>
                            </a:spcBef>
                            <a:spcAft>
                              <a:spcPts val="430"/>
                            </a:spcAft>
                          </a:pPr>
                          <a:r>
                            <a:rPr lang="en-US" sz="1500" dirty="0">
                              <a:effectLst/>
                              <a:latin typeface="+mn-lt"/>
                              <a:ea typeface="Lucida Sans Unicode" panose="020B0602030504020204" pitchFamily="34" charset="0"/>
                              <a:cs typeface="Times New Roman" panose="02020603050405020304" pitchFamily="18" charset="0"/>
                            </a:rPr>
                            <a:t>0.81</a:t>
                          </a:r>
                          <a:endParaRPr lang="en-US" sz="1500" dirty="0">
                            <a:effectLst/>
                            <a:latin typeface="+mn-lt"/>
                            <a:ea typeface="Lucida Sans Unicode" panose="020B060203050402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51435" marR="51435" marT="0" marB="0"/>
                    </a:tc>
                  </a:tr>
                </a:tbl>
              </a:graphicData>
            </a:graphic>
          </p:graphicFrame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73-0EFD-4AA1-BF40-691CD98D4C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71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960" y="0"/>
            <a:ext cx="9144000" cy="6858000"/>
          </a:xfrm>
          <a:prstGeom prst="rect">
            <a:avLst/>
          </a:prstGeom>
          <a:blipFill dpi="0" rotWithShape="1">
            <a:blip r:embed="rId2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Rectangle 5"/>
          <p:cNvSpPr/>
          <p:nvPr/>
        </p:nvSpPr>
        <p:spPr>
          <a:xfrm>
            <a:off x="0" y="6522197"/>
            <a:ext cx="9144000" cy="360000"/>
          </a:xfrm>
          <a:prstGeom prst="rect">
            <a:avLst/>
          </a:prstGeom>
          <a:solidFill>
            <a:srgbClr val="001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sp>
        <p:nvSpPr>
          <p:cNvPr id="7" name="Rectangle 6"/>
          <p:cNvSpPr/>
          <p:nvPr/>
        </p:nvSpPr>
        <p:spPr>
          <a:xfrm>
            <a:off x="2652" y="0"/>
            <a:ext cx="9141348" cy="1173707"/>
          </a:xfrm>
          <a:prstGeom prst="rect">
            <a:avLst/>
          </a:prstGeom>
          <a:solidFill>
            <a:srgbClr val="001122"/>
          </a:solidFill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5475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Probabilistic earthquake forecasts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49970"/>
            <a:ext cx="4572000" cy="485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151626" y="5707016"/>
            <a:ext cx="915396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>
                <a:solidFill>
                  <a:srgbClr val="FF0000"/>
                </a:solidFill>
              </a:rPr>
              <a:t>The base 10 logarithm of expected number of earthquakes of </a:t>
            </a:r>
            <a:r>
              <a:rPr lang="en-US" i="1" dirty="0">
                <a:solidFill>
                  <a:srgbClr val="FF0000"/>
                </a:solidFill>
              </a:rPr>
              <a:t>m </a:t>
            </a:r>
            <a:r>
              <a:rPr lang="en-US" dirty="0">
                <a:solidFill>
                  <a:srgbClr val="FF0000"/>
                </a:solidFill>
              </a:rPr>
              <a:t>&gt;5.5 over the </a:t>
            </a:r>
            <a:r>
              <a:rPr lang="en-US" b="1" dirty="0">
                <a:solidFill>
                  <a:srgbClr val="FF0000"/>
                </a:solidFill>
              </a:rPr>
              <a:t>five-year period</a:t>
            </a:r>
            <a:r>
              <a:rPr lang="en-US" dirty="0">
                <a:solidFill>
                  <a:srgbClr val="FF0000"/>
                </a:solidFill>
              </a:rPr>
              <a:t> from January 1, 2013 based on smoothing the locations of earthquakes of </a:t>
            </a:r>
            <a:r>
              <a:rPr lang="en-US" i="1" dirty="0">
                <a:solidFill>
                  <a:srgbClr val="FF0000"/>
                </a:solidFill>
              </a:rPr>
              <a:t>m</a:t>
            </a:r>
            <a:r>
              <a:rPr lang="en-US" dirty="0">
                <a:solidFill>
                  <a:srgbClr val="FF0000"/>
                </a:solidFill>
              </a:rPr>
              <a:t> &gt;4.3 in the</a:t>
            </a:r>
            <a:r>
              <a:rPr lang="en-US" b="1" dirty="0">
                <a:solidFill>
                  <a:srgbClr val="FF0000"/>
                </a:solidFill>
              </a:rPr>
              <a:t> ISC catalog </a:t>
            </a:r>
            <a:r>
              <a:rPr lang="en-US" dirty="0">
                <a:solidFill>
                  <a:srgbClr val="FF0000"/>
                </a:solidFill>
              </a:rPr>
              <a:t>from 1980 to 2013</a:t>
            </a:r>
            <a:r>
              <a:rPr lang="en-US" sz="12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1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91EA9-9D18-49B6-93C1-F7E2C53B114E}" type="slidenum">
              <a:rPr lang="fa-IR" smtClean="0"/>
              <a:pPr/>
              <a:t>35</a:t>
            </a:fld>
            <a:endParaRPr lang="fa-I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1339" t="16281" r="7095" b="19634"/>
          <a:stretch/>
        </p:blipFill>
        <p:spPr>
          <a:xfrm>
            <a:off x="922046" y="-161254"/>
            <a:ext cx="7299907" cy="36149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5774" t="14615" r="12394" b="6724"/>
          <a:stretch/>
        </p:blipFill>
        <p:spPr>
          <a:xfrm>
            <a:off x="1532587" y="3490174"/>
            <a:ext cx="5653825" cy="404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191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2652" y="0"/>
            <a:ext cx="9141348" cy="1173707"/>
          </a:xfrm>
          <a:prstGeom prst="rect">
            <a:avLst/>
          </a:prstGeom>
          <a:solidFill>
            <a:srgbClr val="001122"/>
          </a:solidFill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sp>
        <p:nvSpPr>
          <p:cNvPr id="9" name="Rectangle 8"/>
          <p:cNvSpPr/>
          <p:nvPr/>
        </p:nvSpPr>
        <p:spPr>
          <a:xfrm>
            <a:off x="54590" y="301206"/>
            <a:ext cx="903481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500" b="1" dirty="0">
                <a:solidFill>
                  <a:srgbClr val="FFFF00"/>
                </a:solidFill>
              </a:rPr>
              <a:t>Selection of Tehran as a permanent supersite</a:t>
            </a:r>
            <a:endParaRPr lang="en-US" sz="3500" b="1" dirty="0" smtClean="0">
              <a:solidFill>
                <a:srgbClr val="FFFF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6522197"/>
            <a:ext cx="9144000" cy="360000"/>
          </a:xfrm>
          <a:prstGeom prst="rect">
            <a:avLst/>
          </a:prstGeom>
          <a:solidFill>
            <a:srgbClr val="001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15524" y="6697531"/>
            <a:ext cx="12540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00" dirty="0" smtClean="0">
                <a:solidFill>
                  <a:srgbClr val="B9F2FF"/>
                </a:solidFill>
              </a:rPr>
              <a:t>Academy of sciences, IR. IRAN</a:t>
            </a:r>
            <a:endParaRPr lang="fa-IR" sz="600" dirty="0">
              <a:solidFill>
                <a:srgbClr val="B9F2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4068" y="1433969"/>
            <a:ext cx="846144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just" rtl="0">
              <a:spcAft>
                <a:spcPts val="1200"/>
              </a:spcAft>
            </a:pPr>
            <a:r>
              <a:rPr lang="en-US" sz="2000" b="1" dirty="0" smtClean="0"/>
              <a:t>Tehran</a:t>
            </a:r>
            <a:r>
              <a:rPr lang="en-US" sz="2000" b="1" dirty="0"/>
              <a:t>, with the high potential of several natural </a:t>
            </a:r>
            <a:r>
              <a:rPr lang="en-US" sz="2000" b="1" dirty="0" smtClean="0"/>
              <a:t>hazards, </a:t>
            </a:r>
            <a:r>
              <a:rPr lang="en-US" sz="2000" b="1" dirty="0"/>
              <a:t>is proposed to be as a permanent supersite of Iran within framework of the GEO </a:t>
            </a:r>
            <a:r>
              <a:rPr lang="en-US" sz="2000" b="1" dirty="0" err="1"/>
              <a:t>Geohazards</a:t>
            </a:r>
            <a:r>
              <a:rPr lang="en-US" sz="2000" b="1" dirty="0"/>
              <a:t> Supersites and Natural Laboratories (GSNL) initiative.</a:t>
            </a:r>
          </a:p>
          <a:p>
            <a:pPr marL="720000" indent="-360000" algn="just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FF0000"/>
                </a:solidFill>
              </a:rPr>
              <a:t>Earthquake</a:t>
            </a:r>
            <a:r>
              <a:rPr lang="en-US" sz="2000" b="1" i="1" dirty="0">
                <a:solidFill>
                  <a:srgbClr val="000099"/>
                </a:solidFill>
              </a:rPr>
              <a:t>: </a:t>
            </a:r>
            <a:r>
              <a:rPr lang="en-US" sz="2000" b="1" dirty="0">
                <a:solidFill>
                  <a:srgbClr val="000099"/>
                </a:solidFill>
              </a:rPr>
              <a:t>historical events (Mw&gt;7.5), major active faults and thick unconsolidated alluviums with site effects.</a:t>
            </a:r>
          </a:p>
          <a:p>
            <a:pPr marL="720000" indent="-360000" algn="just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FF0000"/>
                </a:solidFill>
              </a:rPr>
              <a:t>Flood</a:t>
            </a:r>
            <a:r>
              <a:rPr lang="en-US" sz="2000" b="1" dirty="0">
                <a:solidFill>
                  <a:srgbClr val="000099"/>
                </a:solidFill>
              </a:rPr>
              <a:t>: devastating floods in 1987 and 2015.</a:t>
            </a:r>
          </a:p>
          <a:p>
            <a:pPr marL="720000" indent="-360000" algn="just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FF0000"/>
                </a:solidFill>
              </a:rPr>
              <a:t>Subsidence</a:t>
            </a:r>
            <a:r>
              <a:rPr lang="en-US" sz="2000" b="1" dirty="0">
                <a:solidFill>
                  <a:srgbClr val="000099"/>
                </a:solidFill>
              </a:rPr>
              <a:t>: 36 cm annual subsidence in southwest plain of Tehran.</a:t>
            </a:r>
          </a:p>
          <a:p>
            <a:pPr marL="720000" indent="-360000" algn="just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FF0000"/>
                </a:solidFill>
              </a:rPr>
              <a:t>Landslide</a:t>
            </a:r>
            <a:r>
              <a:rPr lang="en-US" sz="2000" b="1" dirty="0">
                <a:solidFill>
                  <a:srgbClr val="000099"/>
                </a:solidFill>
              </a:rPr>
              <a:t>: old earthquake-triggered landslides.</a:t>
            </a:r>
          </a:p>
          <a:p>
            <a:pPr marL="720000" indent="-360000" algn="just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FF0000"/>
                </a:solidFill>
              </a:rPr>
              <a:t>Volcano</a:t>
            </a:r>
            <a:r>
              <a:rPr lang="en-US" sz="2000" b="1" dirty="0">
                <a:solidFill>
                  <a:srgbClr val="000099"/>
                </a:solidFill>
              </a:rPr>
              <a:t>: Damavand volcano eruption and stimulation of faults and triggering earthquake due to volcanic activities</a:t>
            </a:r>
          </a:p>
          <a:p>
            <a:pPr algn="l" rtl="0">
              <a:spcAft>
                <a:spcPts val="1200"/>
              </a:spcAft>
            </a:pPr>
            <a:endParaRPr lang="fa-IR" sz="2000" b="1" dirty="0"/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434314" y="6506479"/>
            <a:ext cx="655093" cy="365125"/>
          </a:xfrm>
        </p:spPr>
        <p:txBody>
          <a:bodyPr/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</a:rPr>
              <a:t>/30</a:t>
            </a:r>
            <a:fld id="{36491EA9-9D18-49B6-93C1-F7E2C53B114E}" type="slidenum">
              <a:rPr lang="fa-IR" sz="1300" b="1" smtClean="0">
                <a:solidFill>
                  <a:schemeClr val="bg1"/>
                </a:solidFill>
              </a:rPr>
              <a:pPr algn="ctr"/>
              <a:t>36</a:t>
            </a:fld>
            <a:endParaRPr lang="fa-IR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44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2652" y="0"/>
            <a:ext cx="9141348" cy="1173707"/>
          </a:xfrm>
          <a:prstGeom prst="rect">
            <a:avLst/>
          </a:prstGeom>
          <a:solidFill>
            <a:srgbClr val="001122"/>
          </a:solidFill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sp>
        <p:nvSpPr>
          <p:cNvPr id="9" name="Rectangle 8"/>
          <p:cNvSpPr/>
          <p:nvPr/>
        </p:nvSpPr>
        <p:spPr>
          <a:xfrm>
            <a:off x="54590" y="301206"/>
            <a:ext cx="903481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500" b="1" dirty="0">
                <a:solidFill>
                  <a:srgbClr val="FFFF00"/>
                </a:solidFill>
              </a:rPr>
              <a:t>Selection of Tehran as a permanent supersite</a:t>
            </a:r>
            <a:endParaRPr lang="en-US" sz="3500" b="1" dirty="0" smtClean="0">
              <a:solidFill>
                <a:srgbClr val="FFFF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6522197"/>
            <a:ext cx="9144000" cy="360000"/>
          </a:xfrm>
          <a:prstGeom prst="rect">
            <a:avLst/>
          </a:prstGeom>
          <a:solidFill>
            <a:srgbClr val="001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15524" y="6697531"/>
            <a:ext cx="12540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00" dirty="0" smtClean="0">
                <a:solidFill>
                  <a:srgbClr val="B9F2FF"/>
                </a:solidFill>
              </a:rPr>
              <a:t>Academy of sciences, IR. IRAN</a:t>
            </a:r>
            <a:endParaRPr lang="fa-IR" sz="600" dirty="0">
              <a:solidFill>
                <a:srgbClr val="B9F2FF"/>
              </a:solidFill>
            </a:endParaRPr>
          </a:p>
        </p:txBody>
      </p:sp>
      <p:pic>
        <p:nvPicPr>
          <p:cNvPr id="14" name="Picture 13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97" y="1233354"/>
            <a:ext cx="3600000" cy="2340000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377" y="1232184"/>
            <a:ext cx="3600000" cy="2340000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97" y="3918719"/>
            <a:ext cx="3600000" cy="2340000"/>
          </a:xfrm>
          <a:prstGeom prst="rect">
            <a:avLst/>
          </a:prstGeom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377" y="3916665"/>
            <a:ext cx="3600000" cy="234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67352" y="3517581"/>
            <a:ext cx="20011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/>
              <a:t>Earthquake hazard map </a:t>
            </a:r>
            <a:endParaRPr lang="fa-IR" sz="1400" b="1" dirty="0"/>
          </a:p>
        </p:txBody>
      </p:sp>
      <p:sp>
        <p:nvSpPr>
          <p:cNvPr id="19" name="Rectangle 18"/>
          <p:cNvSpPr/>
          <p:nvPr/>
        </p:nvSpPr>
        <p:spPr>
          <a:xfrm>
            <a:off x="1662822" y="6236328"/>
            <a:ext cx="15589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/>
              <a:t>Flood hazard </a:t>
            </a:r>
            <a:r>
              <a:rPr lang="en-US" sz="1400" b="1" i="1" dirty="0"/>
              <a:t>map </a:t>
            </a:r>
            <a:endParaRPr lang="fa-IR" sz="1400" b="1" dirty="0"/>
          </a:p>
        </p:txBody>
      </p:sp>
      <p:sp>
        <p:nvSpPr>
          <p:cNvPr id="20" name="Rectangle 19"/>
          <p:cNvSpPr/>
          <p:nvPr/>
        </p:nvSpPr>
        <p:spPr>
          <a:xfrm>
            <a:off x="5902019" y="3529939"/>
            <a:ext cx="18506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/>
              <a:t>Landslide hazard </a:t>
            </a:r>
            <a:r>
              <a:rPr lang="en-US" sz="1400" b="1" i="1" dirty="0"/>
              <a:t>map </a:t>
            </a:r>
            <a:endParaRPr lang="fa-IR" sz="1400" b="1" dirty="0"/>
          </a:p>
        </p:txBody>
      </p:sp>
      <p:sp>
        <p:nvSpPr>
          <p:cNvPr id="21" name="Rectangle 20"/>
          <p:cNvSpPr/>
          <p:nvPr/>
        </p:nvSpPr>
        <p:spPr>
          <a:xfrm>
            <a:off x="5806154" y="6200145"/>
            <a:ext cx="19734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/>
              <a:t>Subsidence hazard </a:t>
            </a:r>
            <a:r>
              <a:rPr lang="en-US" sz="1400" b="1" i="1" dirty="0"/>
              <a:t>map </a:t>
            </a:r>
            <a:endParaRPr lang="fa-IR" sz="1400" b="1" dirty="0"/>
          </a:p>
        </p:txBody>
      </p:sp>
      <p:sp>
        <p:nvSpPr>
          <p:cNvPr id="22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434314" y="6506479"/>
            <a:ext cx="655093" cy="365125"/>
          </a:xfrm>
        </p:spPr>
        <p:txBody>
          <a:bodyPr/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</a:rPr>
              <a:t>/30</a:t>
            </a:r>
            <a:fld id="{36491EA9-9D18-49B6-93C1-F7E2C53B114E}" type="slidenum">
              <a:rPr lang="fa-IR" sz="1300" b="1" smtClean="0">
                <a:solidFill>
                  <a:schemeClr val="bg1"/>
                </a:solidFill>
              </a:rPr>
              <a:pPr algn="ctr"/>
              <a:t>37</a:t>
            </a:fld>
            <a:endParaRPr lang="fa-IR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85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2652" y="0"/>
            <a:ext cx="9141348" cy="1173707"/>
          </a:xfrm>
          <a:prstGeom prst="rect">
            <a:avLst/>
          </a:prstGeom>
          <a:solidFill>
            <a:srgbClr val="001122"/>
          </a:solidFill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sp>
        <p:nvSpPr>
          <p:cNvPr id="9" name="Rectangle 8"/>
          <p:cNvSpPr/>
          <p:nvPr/>
        </p:nvSpPr>
        <p:spPr>
          <a:xfrm>
            <a:off x="54590" y="301206"/>
            <a:ext cx="903481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500" b="1" dirty="0">
                <a:solidFill>
                  <a:srgbClr val="FFFF00"/>
                </a:solidFill>
              </a:rPr>
              <a:t>Selection of Tehran as a permanent supersite</a:t>
            </a:r>
            <a:endParaRPr lang="en-US" sz="3500" b="1" dirty="0" smtClean="0">
              <a:solidFill>
                <a:srgbClr val="FFFF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6522197"/>
            <a:ext cx="9144000" cy="360000"/>
          </a:xfrm>
          <a:prstGeom prst="rect">
            <a:avLst/>
          </a:prstGeom>
          <a:solidFill>
            <a:srgbClr val="001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15524" y="6697531"/>
            <a:ext cx="12540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00" dirty="0" smtClean="0">
                <a:solidFill>
                  <a:srgbClr val="B9F2FF"/>
                </a:solidFill>
              </a:rPr>
              <a:t>Academy of sciences, IR. IRAN</a:t>
            </a:r>
            <a:endParaRPr lang="fa-IR" sz="600" dirty="0">
              <a:solidFill>
                <a:srgbClr val="B9F2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4068" y="1365729"/>
            <a:ext cx="846144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just" rtl="0">
              <a:lnSpc>
                <a:spcPct val="200000"/>
              </a:lnSpc>
            </a:pPr>
            <a:r>
              <a:rPr lang="en-US" sz="2400" b="1" dirty="0" smtClean="0"/>
              <a:t>Open </a:t>
            </a:r>
            <a:r>
              <a:rPr lang="en-US" sz="2400" b="1" dirty="0"/>
              <a:t>access to shareable databases of Tehran as a supersite:</a:t>
            </a:r>
          </a:p>
          <a:p>
            <a:pPr marL="720000" indent="-360000" algn="just" rtl="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200" b="1" dirty="0" err="1">
                <a:solidFill>
                  <a:srgbClr val="000099"/>
                </a:solidFill>
              </a:rPr>
              <a:t>Spaceborne</a:t>
            </a:r>
            <a:r>
              <a:rPr lang="en-US" sz="2200" b="1" dirty="0">
                <a:solidFill>
                  <a:srgbClr val="000099"/>
                </a:solidFill>
              </a:rPr>
              <a:t> and in-situ geophysical data</a:t>
            </a:r>
          </a:p>
          <a:p>
            <a:pPr marL="720000" indent="-360000" algn="just" rtl="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000099"/>
                </a:solidFill>
              </a:rPr>
              <a:t>Seismicity and strong motion records</a:t>
            </a:r>
          </a:p>
          <a:p>
            <a:pPr marL="720000" indent="-360000" algn="just" rtl="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000099"/>
                </a:solidFill>
              </a:rPr>
              <a:t>Geological maps (topography, formations, faults, …)</a:t>
            </a:r>
          </a:p>
          <a:p>
            <a:pPr marL="720000" indent="-360000" algn="just" rtl="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000099"/>
                </a:solidFill>
              </a:rPr>
              <a:t>Airborne images and satellite data (GNSS, GPS, </a:t>
            </a:r>
            <a:r>
              <a:rPr lang="en-US" sz="2200" b="1" dirty="0" err="1">
                <a:solidFill>
                  <a:srgbClr val="000099"/>
                </a:solidFill>
              </a:rPr>
              <a:t>InSAR</a:t>
            </a:r>
            <a:r>
              <a:rPr lang="en-US" sz="2200" b="1" dirty="0">
                <a:solidFill>
                  <a:srgbClr val="000099"/>
                </a:solidFill>
              </a:rPr>
              <a:t>, </a:t>
            </a:r>
            <a:r>
              <a:rPr lang="en-US" sz="2200" b="1" dirty="0" smtClean="0">
                <a:solidFill>
                  <a:srgbClr val="000099"/>
                </a:solidFill>
              </a:rPr>
              <a:t>LIDAR</a:t>
            </a:r>
            <a:endParaRPr lang="en-US" sz="2200" b="1" dirty="0">
              <a:solidFill>
                <a:srgbClr val="000099"/>
              </a:solidFill>
            </a:endParaRPr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434314" y="6506479"/>
            <a:ext cx="655093" cy="365125"/>
          </a:xfrm>
        </p:spPr>
        <p:txBody>
          <a:bodyPr/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</a:rPr>
              <a:t>/30</a:t>
            </a:r>
            <a:fld id="{36491EA9-9D18-49B6-93C1-F7E2C53B114E}" type="slidenum">
              <a:rPr lang="fa-IR" sz="1300" b="1" smtClean="0">
                <a:solidFill>
                  <a:schemeClr val="bg1"/>
                </a:solidFill>
              </a:rPr>
              <a:pPr algn="ctr"/>
              <a:t>38</a:t>
            </a:fld>
            <a:endParaRPr lang="fa-IR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86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Rectangle 8"/>
          <p:cNvSpPr/>
          <p:nvPr/>
        </p:nvSpPr>
        <p:spPr>
          <a:xfrm>
            <a:off x="451262" y="1671955"/>
            <a:ext cx="82414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5000" b="1" dirty="0" smtClean="0"/>
              <a:t>Thank you for your attention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6522197"/>
            <a:ext cx="9144000" cy="360000"/>
          </a:xfrm>
          <a:prstGeom prst="rect">
            <a:avLst/>
          </a:prstGeom>
          <a:solidFill>
            <a:srgbClr val="001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15524" y="6697531"/>
            <a:ext cx="12540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00" dirty="0" smtClean="0">
                <a:solidFill>
                  <a:srgbClr val="B9F2FF"/>
                </a:solidFill>
              </a:rPr>
              <a:t>Academy of sciences, IR. IRAN</a:t>
            </a:r>
            <a:endParaRPr lang="fa-IR" sz="600" dirty="0">
              <a:solidFill>
                <a:srgbClr val="B9F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10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Rectangle 8"/>
          <p:cNvSpPr/>
          <p:nvPr/>
        </p:nvSpPr>
        <p:spPr>
          <a:xfrm>
            <a:off x="451262" y="1671955"/>
            <a:ext cx="82414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1" dirty="0"/>
              <a:t>Iranian Seismological </a:t>
            </a:r>
            <a:r>
              <a:rPr lang="en-US" sz="4000" b="1" dirty="0" smtClean="0"/>
              <a:t>Center (IRSC)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6522197"/>
            <a:ext cx="9144000" cy="360000"/>
          </a:xfrm>
          <a:prstGeom prst="rect">
            <a:avLst/>
          </a:prstGeom>
          <a:solidFill>
            <a:srgbClr val="001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15524" y="6697531"/>
            <a:ext cx="12540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00" dirty="0" smtClean="0">
                <a:solidFill>
                  <a:srgbClr val="B9F2FF"/>
                </a:solidFill>
              </a:rPr>
              <a:t>Academy of sciences, IR. IRAN</a:t>
            </a:r>
            <a:endParaRPr lang="fa-IR" sz="600" dirty="0">
              <a:solidFill>
                <a:srgbClr val="B9F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2652" y="0"/>
            <a:ext cx="9141348" cy="1173707"/>
          </a:xfrm>
          <a:prstGeom prst="rect">
            <a:avLst/>
          </a:prstGeom>
          <a:solidFill>
            <a:srgbClr val="001122"/>
          </a:solidFill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sp>
        <p:nvSpPr>
          <p:cNvPr id="9" name="Rectangle 8"/>
          <p:cNvSpPr/>
          <p:nvPr/>
        </p:nvSpPr>
        <p:spPr>
          <a:xfrm>
            <a:off x="451262" y="232966"/>
            <a:ext cx="82414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1" dirty="0" smtClean="0">
                <a:solidFill>
                  <a:srgbClr val="FFFF00"/>
                </a:solidFill>
              </a:rPr>
              <a:t>Current Status of IRSC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6522197"/>
            <a:ext cx="9144000" cy="360000"/>
          </a:xfrm>
          <a:prstGeom prst="rect">
            <a:avLst/>
          </a:prstGeom>
          <a:solidFill>
            <a:srgbClr val="001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15524" y="6697531"/>
            <a:ext cx="12540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00" dirty="0" smtClean="0">
                <a:solidFill>
                  <a:srgbClr val="B9F2FF"/>
                </a:solidFill>
              </a:rPr>
              <a:t>Academy of sciences, IR. IRAN</a:t>
            </a:r>
            <a:endParaRPr lang="fa-IR" sz="600" dirty="0">
              <a:solidFill>
                <a:srgbClr val="B9F2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003" y="1246009"/>
            <a:ext cx="5718359" cy="51399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359" y="1406673"/>
            <a:ext cx="3238389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60000" algn="l" rtl="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108 </a:t>
            </a:r>
            <a:r>
              <a:rPr lang="fa-IR" sz="2000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digital seismic stations</a:t>
            </a:r>
          </a:p>
          <a:p>
            <a:pPr marL="360000" indent="-360000" algn="l" rtl="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20 </a:t>
            </a:r>
            <a:r>
              <a:rPr lang="fa-IR" sz="2000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seismic local network</a:t>
            </a:r>
            <a:r>
              <a:rPr lang="en-US" sz="2000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s</a:t>
            </a:r>
          </a:p>
          <a:p>
            <a:pPr marL="360000" indent="-360000" algn="l" rtl="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4 </a:t>
            </a:r>
            <a:r>
              <a:rPr lang="fa-IR" sz="2000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digital seismic stations</a:t>
            </a:r>
          </a:p>
          <a:p>
            <a:pPr marL="360000" indent="-360000" algn="l" rtl="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1 b</a:t>
            </a:r>
            <a:r>
              <a:rPr lang="fa-IR" sz="2000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orehole stations</a:t>
            </a:r>
            <a:endParaRPr lang="fa-IR" sz="2000" b="1" dirty="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434314" y="6506479"/>
            <a:ext cx="655093" cy="365125"/>
          </a:xfrm>
        </p:spPr>
        <p:txBody>
          <a:bodyPr/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</a:rPr>
              <a:t>/30</a:t>
            </a:r>
            <a:fld id="{36491EA9-9D18-49B6-93C1-F7E2C53B114E}" type="slidenum">
              <a:rPr lang="fa-IR" sz="1300" b="1" smtClean="0">
                <a:solidFill>
                  <a:schemeClr val="bg1"/>
                </a:solidFill>
              </a:rPr>
              <a:pPr algn="ctr"/>
              <a:t>5</a:t>
            </a:fld>
            <a:endParaRPr lang="fa-IR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60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2652" y="0"/>
            <a:ext cx="9141348" cy="1173707"/>
          </a:xfrm>
          <a:prstGeom prst="rect">
            <a:avLst/>
          </a:prstGeom>
          <a:solidFill>
            <a:srgbClr val="001122"/>
          </a:solidFill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sp>
        <p:nvSpPr>
          <p:cNvPr id="9" name="Rectangle 8"/>
          <p:cNvSpPr/>
          <p:nvPr/>
        </p:nvSpPr>
        <p:spPr>
          <a:xfrm>
            <a:off x="451262" y="232966"/>
            <a:ext cx="82414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1" dirty="0">
                <a:solidFill>
                  <a:srgbClr val="FFFF00"/>
                </a:solidFill>
              </a:rPr>
              <a:t>IRSC </a:t>
            </a:r>
            <a:r>
              <a:rPr lang="en-US" sz="4000" b="1" dirty="0" smtClean="0">
                <a:solidFill>
                  <a:srgbClr val="FFFF00"/>
                </a:solidFill>
              </a:rPr>
              <a:t>Bulletin Search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6522197"/>
            <a:ext cx="9144000" cy="360000"/>
          </a:xfrm>
          <a:prstGeom prst="rect">
            <a:avLst/>
          </a:prstGeom>
          <a:solidFill>
            <a:srgbClr val="001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15524" y="6697531"/>
            <a:ext cx="12540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00" dirty="0" smtClean="0">
                <a:solidFill>
                  <a:srgbClr val="B9F2FF"/>
                </a:solidFill>
              </a:rPr>
              <a:t>Academy of sciences, IR. IRAN</a:t>
            </a:r>
            <a:endParaRPr lang="fa-IR" sz="600" dirty="0">
              <a:solidFill>
                <a:srgbClr val="B9F2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52" y="1256121"/>
            <a:ext cx="7983054" cy="48479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91573" y="6112535"/>
            <a:ext cx="3525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</a:rPr>
              <a:t>http://irsc.ut.ac.ir/bulletin.php</a:t>
            </a:r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434314" y="6506479"/>
            <a:ext cx="655093" cy="365125"/>
          </a:xfrm>
        </p:spPr>
        <p:txBody>
          <a:bodyPr/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</a:rPr>
              <a:t>/30</a:t>
            </a:r>
            <a:fld id="{36491EA9-9D18-49B6-93C1-F7E2C53B114E}" type="slidenum">
              <a:rPr lang="fa-IR" sz="1300" b="1" smtClean="0">
                <a:solidFill>
                  <a:schemeClr val="bg1"/>
                </a:solidFill>
              </a:rPr>
              <a:pPr algn="ctr"/>
              <a:t>6</a:t>
            </a:fld>
            <a:endParaRPr lang="fa-IR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5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2652" y="0"/>
            <a:ext cx="9141348" cy="1173707"/>
          </a:xfrm>
          <a:prstGeom prst="rect">
            <a:avLst/>
          </a:prstGeom>
          <a:solidFill>
            <a:srgbClr val="001122"/>
          </a:solidFill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sp>
        <p:nvSpPr>
          <p:cNvPr id="9" name="Rectangle 8"/>
          <p:cNvSpPr/>
          <p:nvPr/>
        </p:nvSpPr>
        <p:spPr>
          <a:xfrm>
            <a:off x="451262" y="232966"/>
            <a:ext cx="82414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1" dirty="0" smtClean="0">
                <a:solidFill>
                  <a:srgbClr val="FFFF00"/>
                </a:solidFill>
              </a:rPr>
              <a:t>Highlights about IRSC in 2017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6522197"/>
            <a:ext cx="9144000" cy="360000"/>
          </a:xfrm>
          <a:prstGeom prst="rect">
            <a:avLst/>
          </a:prstGeom>
          <a:solidFill>
            <a:srgbClr val="001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15524" y="6697531"/>
            <a:ext cx="12540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00" dirty="0" smtClean="0">
                <a:solidFill>
                  <a:srgbClr val="B9F2FF"/>
                </a:solidFill>
              </a:rPr>
              <a:t>Academy of sciences, IR. IRAN</a:t>
            </a:r>
            <a:endParaRPr lang="fa-IR" sz="600" dirty="0">
              <a:solidFill>
                <a:srgbClr val="B9F2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7214" y="1548723"/>
            <a:ext cx="8489572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60000" algn="l" rtl="0">
              <a:lnSpc>
                <a:spcPct val="150000"/>
              </a:lnSpc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Setting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up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 research luminescence dating laboratory;</a:t>
            </a:r>
          </a:p>
          <a:p>
            <a:pPr marL="360000" indent="-360000" algn="l" rtl="0">
              <a:lnSpc>
                <a:spcPct val="150000"/>
              </a:lnSpc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earthquake reports to people via </a:t>
            </a:r>
            <a:r>
              <a:rPr lang="en-US" sz="20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</a:t>
            </a:r>
            <a:r>
              <a:rPr lang="en-US" sz="2000" b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networks (Telegram app);</a:t>
            </a:r>
          </a:p>
          <a:p>
            <a:pPr marL="360000" indent="-360000" algn="l" rtl="0">
              <a:lnSpc>
                <a:spcPct val="150000"/>
              </a:lnSpc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Setting up </a:t>
            </a: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new seismic stations in NW of Iran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(since May 18, </a:t>
            </a: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2017);</a:t>
            </a:r>
          </a:p>
          <a:p>
            <a:pPr marL="360000" indent="-360000" algn="l" rtl="0">
              <a:lnSpc>
                <a:spcPct val="150000"/>
              </a:lnSpc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4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No. of available data (2006/01/01 – 2017/10/23; Mw&gt;2.5)= 32,000</a:t>
            </a:r>
          </a:p>
          <a:p>
            <a:pPr marL="360000" indent="-360000" algn="l" rtl="0">
              <a:lnSpc>
                <a:spcPct val="150000"/>
              </a:lnSpc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No. of records in </a:t>
            </a:r>
            <a:r>
              <a:rPr lang="en-US" sz="20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2017 (Jan 01 – Oct 23</a:t>
            </a:r>
            <a:r>
              <a:rPr lang="en-US" sz="2000" b="1" dirty="0" smtClean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)= 2,590</a:t>
            </a:r>
          </a:p>
          <a:p>
            <a:pPr marL="360000" indent="-360000" algn="l" rtl="0">
              <a:lnSpc>
                <a:spcPct val="150000"/>
              </a:lnSpc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4C00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data </a:t>
            </a:r>
            <a:r>
              <a:rPr lang="en-US" sz="2000" b="1" dirty="0">
                <a:solidFill>
                  <a:srgbClr val="4C00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exchange </a:t>
            </a:r>
            <a:r>
              <a:rPr lang="en-US" sz="2000" b="1" dirty="0" smtClean="0">
                <a:solidFill>
                  <a:srgbClr val="4C00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 between IRSC and IIEES since May 22, 2017</a:t>
            </a:r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434314" y="6506479"/>
            <a:ext cx="655093" cy="365125"/>
          </a:xfrm>
        </p:spPr>
        <p:txBody>
          <a:bodyPr/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</a:rPr>
              <a:t>/30</a:t>
            </a:r>
            <a:fld id="{36491EA9-9D18-49B6-93C1-F7E2C53B114E}" type="slidenum">
              <a:rPr lang="fa-IR" sz="1300" b="1" smtClean="0">
                <a:solidFill>
                  <a:schemeClr val="bg1"/>
                </a:solidFill>
              </a:rPr>
              <a:pPr algn="ctr"/>
              <a:t>7</a:t>
            </a:fld>
            <a:endParaRPr lang="fa-IR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47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2652" y="0"/>
            <a:ext cx="9141348" cy="1173707"/>
          </a:xfrm>
          <a:prstGeom prst="rect">
            <a:avLst/>
          </a:prstGeom>
          <a:solidFill>
            <a:srgbClr val="001122"/>
          </a:solidFill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sp>
        <p:nvSpPr>
          <p:cNvPr id="9" name="Rectangle 8"/>
          <p:cNvSpPr/>
          <p:nvPr/>
        </p:nvSpPr>
        <p:spPr>
          <a:xfrm>
            <a:off x="451262" y="232966"/>
            <a:ext cx="82414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1" dirty="0">
                <a:solidFill>
                  <a:srgbClr val="FFFF00"/>
                </a:solidFill>
              </a:rPr>
              <a:t>Iranian Seismological </a:t>
            </a:r>
            <a:r>
              <a:rPr lang="en-US" sz="4000" b="1" dirty="0" smtClean="0">
                <a:solidFill>
                  <a:srgbClr val="FFFF00"/>
                </a:solidFill>
              </a:rPr>
              <a:t>Center (IRSC)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6522197"/>
            <a:ext cx="9144000" cy="360000"/>
          </a:xfrm>
          <a:prstGeom prst="rect">
            <a:avLst/>
          </a:prstGeom>
          <a:solidFill>
            <a:srgbClr val="001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15524" y="6697531"/>
            <a:ext cx="12540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00" dirty="0" smtClean="0">
                <a:solidFill>
                  <a:srgbClr val="B9F2FF"/>
                </a:solidFill>
              </a:rPr>
              <a:t>Academy of sciences, IR. IRAN</a:t>
            </a:r>
            <a:endParaRPr lang="fa-IR" sz="600" dirty="0">
              <a:solidFill>
                <a:srgbClr val="B9F2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237" y="1483947"/>
            <a:ext cx="2233837" cy="1055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  <a:spcAft>
                <a:spcPts val="600"/>
              </a:spcAft>
            </a:pPr>
            <a:r>
              <a:rPr lang="en-US" sz="2200" b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Records in 2017 (Jan 01 – Oct 23)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81" y="1222498"/>
            <a:ext cx="6731726" cy="5256000"/>
          </a:xfrm>
          <a:prstGeom prst="rect">
            <a:avLst/>
          </a:prstGeom>
        </p:spPr>
      </p:pic>
      <p:sp>
        <p:nvSpPr>
          <p:cNvPr id="14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434314" y="6506479"/>
            <a:ext cx="655093" cy="365125"/>
          </a:xfrm>
        </p:spPr>
        <p:txBody>
          <a:bodyPr/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</a:rPr>
              <a:t>/30</a:t>
            </a:r>
            <a:fld id="{36491EA9-9D18-49B6-93C1-F7E2C53B114E}" type="slidenum">
              <a:rPr lang="fa-IR" sz="1300" b="1" smtClean="0">
                <a:solidFill>
                  <a:schemeClr val="bg1"/>
                </a:solidFill>
              </a:rPr>
              <a:pPr algn="ctr"/>
              <a:t>8</a:t>
            </a:fld>
            <a:endParaRPr lang="fa-IR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64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Rectangle 8"/>
          <p:cNvSpPr/>
          <p:nvPr/>
        </p:nvSpPr>
        <p:spPr>
          <a:xfrm>
            <a:off x="451262" y="1671955"/>
            <a:ext cx="82414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b="1" dirty="0"/>
              <a:t>National Center of Broadband Seismic Network of </a:t>
            </a:r>
            <a:r>
              <a:rPr lang="en-US" sz="4000" b="1" dirty="0" smtClean="0"/>
              <a:t>Iran (</a:t>
            </a:r>
            <a:r>
              <a:rPr lang="en-US" sz="4000" b="1" dirty="0"/>
              <a:t>IIEES</a:t>
            </a:r>
            <a:r>
              <a:rPr lang="en-US" sz="4000" b="1" dirty="0" smtClean="0"/>
              <a:t>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6522197"/>
            <a:ext cx="9144000" cy="360000"/>
          </a:xfrm>
          <a:prstGeom prst="rect">
            <a:avLst/>
          </a:prstGeom>
          <a:solidFill>
            <a:srgbClr val="001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 sz="12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" y="6565850"/>
            <a:ext cx="504867" cy="21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6570325"/>
            <a:ext cx="1074000" cy="21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19" y="6545231"/>
            <a:ext cx="1058400" cy="25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4" y="6562756"/>
            <a:ext cx="1582325" cy="216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7" y="6497610"/>
            <a:ext cx="510605" cy="25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15524" y="6697531"/>
            <a:ext cx="12540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600" dirty="0" smtClean="0">
                <a:solidFill>
                  <a:srgbClr val="B9F2FF"/>
                </a:solidFill>
              </a:rPr>
              <a:t>Academy of sciences, IR. IRAN</a:t>
            </a:r>
            <a:endParaRPr lang="fa-IR" sz="600" dirty="0">
              <a:solidFill>
                <a:srgbClr val="B9F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8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1727</Words>
  <Application>Microsoft Office PowerPoint</Application>
  <PresentationFormat>On-screen Show (4:3)</PresentationFormat>
  <Paragraphs>377</Paragraphs>
  <Slides>39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Arial</vt:lpstr>
      <vt:lpstr>B Koodak</vt:lpstr>
      <vt:lpstr>Calibri</vt:lpstr>
      <vt:lpstr>Calibri Light</vt:lpstr>
      <vt:lpstr>Cambria Math</vt:lpstr>
      <vt:lpstr>Comic Sans MS</vt:lpstr>
      <vt:lpstr>Lucida Sans Unicode</vt:lpstr>
      <vt:lpstr>Mangal</vt:lpstr>
      <vt:lpstr>Tahoma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Probabilistic earthquake forecasts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Behin</dc:creator>
  <cp:lastModifiedBy>ASUS</cp:lastModifiedBy>
  <cp:revision>53</cp:revision>
  <dcterms:created xsi:type="dcterms:W3CDTF">2017-10-23T06:04:04Z</dcterms:created>
  <dcterms:modified xsi:type="dcterms:W3CDTF">2017-10-25T13:10:48Z</dcterms:modified>
</cp:coreProperties>
</file>